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9" r:id="rId17"/>
    <p:sldId id="268"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7B549B-1314-A211-B501-89DAE4E2BCBD}" v="203" dt="2020-08-13T14:47:11.003"/>
    <p1510:client id="{77E6627A-25CD-6D41-39F4-340B25F65F31}" v="16" dt="2020-08-11T14:18:31.975"/>
    <p1510:client id="{E20883D7-4B52-111F-6B9F-C84A2033E4EB}" v="89" dt="2020-08-13T14:14:31.30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21"/>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21"/>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22"/>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23"/>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mailto:example@example.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ti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ti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p:cNvSpPr/>
          <p:nvPr/>
        </p:nvSpPr>
        <p:spPr>
          <a:xfrm>
            <a:off x="0" y="0"/>
            <a:ext cx="24384000" cy="13716000"/>
          </a:xfrm>
          <a:prstGeom prst="rect">
            <a:avLst/>
          </a:prstGeom>
          <a:solidFill>
            <a:srgbClr val="000000"/>
          </a:solidFill>
          <a:ln w="12700">
            <a:miter lim="400000"/>
          </a:ln>
        </p:spPr>
        <p:txBody>
          <a:bodyPr lIns="0" tIns="0" rIns="0" bIns="0" anchor="ctr"/>
          <a:lstStyle/>
          <a:p>
            <a:pPr>
              <a:defRPr sz="3200" b="0">
                <a:latin typeface="+mn-lt"/>
                <a:ea typeface="+mn-ea"/>
                <a:cs typeface="+mn-cs"/>
                <a:sym typeface="Helvetica Neue Medium"/>
              </a:defRPr>
            </a:pPr>
            <a:endParaRPr/>
          </a:p>
        </p:txBody>
      </p:sp>
      <p:pic>
        <p:nvPicPr>
          <p:cNvPr id="120" name="Image" descr="Image"/>
          <p:cNvPicPr>
            <a:picLocks noChangeAspect="1"/>
          </p:cNvPicPr>
          <p:nvPr/>
        </p:nvPicPr>
        <p:blipFill>
          <a:blip r:embed="rId2">
            <a:alphaModFix amt="50000"/>
          </a:blip>
          <a:srcRect t="7786" b="7786"/>
          <a:stretch>
            <a:fillRect/>
          </a:stretch>
        </p:blipFill>
        <p:spPr>
          <a:xfrm>
            <a:off x="0" y="0"/>
            <a:ext cx="24384000" cy="13716000"/>
          </a:xfrm>
          <a:prstGeom prst="rect">
            <a:avLst/>
          </a:prstGeom>
          <a:ln w="12700">
            <a:miter lim="400000"/>
          </a:ln>
        </p:spPr>
      </p:pic>
      <p:sp>
        <p:nvSpPr>
          <p:cNvPr id="121" name="US Short Code Onboarding Overview"/>
          <p:cNvSpPr txBox="1"/>
          <p:nvPr/>
        </p:nvSpPr>
        <p:spPr>
          <a:xfrm>
            <a:off x="3571128" y="5652057"/>
            <a:ext cx="9363773" cy="205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ts val="8500"/>
              </a:lnSpc>
              <a:defRPr sz="6400">
                <a:solidFill>
                  <a:srgbClr val="FFFFFF"/>
                </a:solidFill>
                <a:latin typeface="Helvetica"/>
                <a:ea typeface="Helvetica"/>
                <a:cs typeface="Helvetica"/>
                <a:sym typeface="Helvetica"/>
              </a:defRPr>
            </a:pPr>
            <a:r>
              <a:t>US Short Code Onboarding Overview</a:t>
            </a:r>
            <a:r>
              <a:rPr sz="1200" b="0">
                <a:solidFill>
                  <a:srgbClr val="000000"/>
                </a:solidFill>
                <a:latin typeface="Times Roman"/>
                <a:ea typeface="Times Roman"/>
                <a:cs typeface="Times Roman"/>
                <a:sym typeface="Times Roman"/>
              </a:rPr>
              <a:t> </a:t>
            </a:r>
          </a:p>
        </p:txBody>
      </p:sp>
      <p:pic>
        <p:nvPicPr>
          <p:cNvPr id="122" name="Image" descr="Image"/>
          <p:cNvPicPr>
            <a:picLocks noChangeAspect="1"/>
          </p:cNvPicPr>
          <p:nvPr/>
        </p:nvPicPr>
        <p:blipFill>
          <a:blip r:embed="rId3"/>
          <a:stretch>
            <a:fillRect/>
          </a:stretch>
        </p:blipFill>
        <p:spPr>
          <a:xfrm>
            <a:off x="1884608" y="5877929"/>
            <a:ext cx="1207080" cy="627757"/>
          </a:xfrm>
          <a:prstGeom prst="rect">
            <a:avLst/>
          </a:prstGeom>
          <a:ln w="12700">
            <a:miter lim="400000"/>
          </a:ln>
        </p:spPr>
      </p:pic>
      <p:pic>
        <p:nvPicPr>
          <p:cNvPr id="123" name="Image" descr="Image"/>
          <p:cNvPicPr>
            <a:picLocks noChangeAspect="1"/>
          </p:cNvPicPr>
          <p:nvPr/>
        </p:nvPicPr>
        <p:blipFill>
          <a:blip r:embed="rId4"/>
          <a:stretch>
            <a:fillRect/>
          </a:stretch>
        </p:blipFill>
        <p:spPr>
          <a:xfrm>
            <a:off x="21501893" y="12382066"/>
            <a:ext cx="2243307" cy="711201"/>
          </a:xfrm>
          <a:prstGeom prst="rect">
            <a:avLst/>
          </a:prstGeom>
          <a:ln w="12700">
            <a:miter lim="400000"/>
          </a:ln>
        </p:spPr>
      </p:pic>
      <p:sp>
        <p:nvSpPr>
          <p:cNvPr id="124" name="2020"/>
          <p:cNvSpPr txBox="1"/>
          <p:nvPr/>
        </p:nvSpPr>
        <p:spPr>
          <a:xfrm rot="16200000">
            <a:off x="309991" y="1329631"/>
            <a:ext cx="912744" cy="34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1600" cap="all" spc="480">
                <a:solidFill>
                  <a:srgbClr val="FFFFFF"/>
                </a:solidFill>
                <a:latin typeface="Helvetica"/>
                <a:ea typeface="Helvetica"/>
                <a:cs typeface="Helvetica"/>
                <a:sym typeface="Helvetica"/>
              </a:defRPr>
            </a:lvl1pPr>
          </a:lstStyle>
          <a:p>
            <a:r>
              <a:t>2020</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Image" descr="Image"/>
          <p:cNvPicPr>
            <a:picLocks noChangeAspect="1"/>
          </p:cNvPicPr>
          <p:nvPr/>
        </p:nvPicPr>
        <p:blipFill>
          <a:blip r:embed="rId2"/>
          <a:stretch>
            <a:fillRect/>
          </a:stretch>
        </p:blipFill>
        <p:spPr>
          <a:xfrm>
            <a:off x="22750708" y="806761"/>
            <a:ext cx="910198" cy="473360"/>
          </a:xfrm>
          <a:prstGeom prst="rect">
            <a:avLst/>
          </a:prstGeom>
          <a:ln w="12700">
            <a:miter lim="400000"/>
          </a:ln>
        </p:spPr>
      </p:pic>
      <p:sp>
        <p:nvSpPr>
          <p:cNvPr id="285" name="Rectangle"/>
          <p:cNvSpPr/>
          <p:nvPr/>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6"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pic>
        <p:nvPicPr>
          <p:cNvPr id="287" name="Image" descr="Image"/>
          <p:cNvPicPr>
            <a:picLocks noChangeAspect="1"/>
          </p:cNvPicPr>
          <p:nvPr/>
        </p:nvPicPr>
        <p:blipFill>
          <a:blip r:embed="rId3"/>
          <a:stretch>
            <a:fillRect/>
          </a:stretch>
        </p:blipFill>
        <p:spPr>
          <a:xfrm>
            <a:off x="992701" y="12813952"/>
            <a:ext cx="910198" cy="288563"/>
          </a:xfrm>
          <a:prstGeom prst="rect">
            <a:avLst/>
          </a:prstGeom>
          <a:ln w="12700">
            <a:miter lim="400000"/>
          </a:ln>
        </p:spPr>
      </p:pic>
      <p:sp>
        <p:nvSpPr>
          <p:cNvPr id="288" name="Examples"/>
          <p:cNvSpPr txBox="1">
            <a:spLocks noGrp="1"/>
          </p:cNvSpPr>
          <p:nvPr>
            <p:ph type="ctrTitle"/>
          </p:nvPr>
        </p:nvSpPr>
        <p:spPr>
          <a:xfrm>
            <a:off x="2387600" y="1431495"/>
            <a:ext cx="11269762" cy="1206372"/>
          </a:xfrm>
          <a:prstGeom prst="rect">
            <a:avLst/>
          </a:prstGeom>
        </p:spPr>
        <p:txBody>
          <a:bodyPr anchor="t">
            <a:noAutofit/>
          </a:bodyPr>
          <a:lstStyle/>
          <a:p>
            <a:pPr algn="l" defTabSz="457200">
              <a:lnSpc>
                <a:spcPts val="8500"/>
              </a:lnSpc>
              <a:defRPr sz="6400" b="1">
                <a:solidFill>
                  <a:srgbClr val="5C078B"/>
                </a:solidFill>
                <a:latin typeface="Helvetica"/>
                <a:ea typeface="Helvetica"/>
                <a:cs typeface="Helvetica"/>
                <a:sym typeface="Helvetica"/>
              </a:defRPr>
            </a:pPr>
            <a:r>
              <a:t>Examples</a:t>
            </a:r>
            <a:r>
              <a:rPr sz="1200" b="0">
                <a:solidFill>
                  <a:srgbClr val="000000"/>
                </a:solidFill>
                <a:latin typeface="Times Roman"/>
                <a:ea typeface="Times Roman"/>
                <a:cs typeface="Times Roman"/>
                <a:sym typeface="Times Roman"/>
              </a:rPr>
              <a:t> </a:t>
            </a:r>
          </a:p>
        </p:txBody>
      </p:sp>
      <p:sp>
        <p:nvSpPr>
          <p:cNvPr id="289" name="Message Flow"/>
          <p:cNvSpPr txBox="1"/>
          <p:nvPr/>
        </p:nvSpPr>
        <p:spPr>
          <a:xfrm>
            <a:off x="2402728" y="2780246"/>
            <a:ext cx="9370516"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0" algn="l" defTabSz="457200">
              <a:lnSpc>
                <a:spcPts val="5700"/>
              </a:lnSpc>
              <a:defRPr sz="4000" b="0">
                <a:solidFill>
                  <a:srgbClr val="333E47"/>
                </a:solidFill>
                <a:latin typeface="Helvetica"/>
                <a:ea typeface="Helvetica"/>
                <a:cs typeface="Helvetica"/>
                <a:sym typeface="Helvetica"/>
              </a:defRPr>
            </a:pPr>
            <a:r>
              <a:t>Message Flow</a:t>
            </a:r>
          </a:p>
        </p:txBody>
      </p:sp>
      <p:sp>
        <p:nvSpPr>
          <p:cNvPr id="290" name="Help Response…"/>
          <p:cNvSpPr txBox="1"/>
          <p:nvPr/>
        </p:nvSpPr>
        <p:spPr>
          <a:xfrm>
            <a:off x="13499557" y="8748942"/>
            <a:ext cx="8071478" cy="14833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algn="l" defTabSz="457200">
              <a:lnSpc>
                <a:spcPct val="110000"/>
              </a:lnSpc>
              <a:defRPr sz="2800">
                <a:solidFill>
                  <a:srgbClr val="333E47"/>
                </a:solidFill>
                <a:latin typeface="Helvetica"/>
                <a:ea typeface="Helvetica"/>
                <a:cs typeface="Helvetica"/>
                <a:sym typeface="Helvetica"/>
              </a:defRPr>
            </a:pPr>
            <a:r>
              <a:rPr lang="en-US" dirty="0"/>
              <a:t>Stop</a:t>
            </a:r>
            <a:r>
              <a:rPr dirty="0"/>
              <a:t> Response</a:t>
            </a:r>
          </a:p>
          <a:p>
            <a:pPr algn="l" defTabSz="457200">
              <a:lnSpc>
                <a:spcPct val="110000"/>
              </a:lnSpc>
              <a:defRPr sz="2800" b="0">
                <a:solidFill>
                  <a:srgbClr val="333E47"/>
                </a:solidFill>
                <a:latin typeface="Helvetica"/>
                <a:ea typeface="Helvetica"/>
                <a:cs typeface="Helvetica"/>
                <a:sym typeface="Helvetica"/>
              </a:defRPr>
            </a:pPr>
            <a:r>
              <a:rPr lang="en-US" dirty="0"/>
              <a:t>{Brand}: You have been unsubscribed and will not receive any more messages.</a:t>
            </a:r>
          </a:p>
        </p:txBody>
      </p:sp>
      <p:sp>
        <p:nvSpPr>
          <p:cNvPr id="291" name="Recurring Program…"/>
          <p:cNvSpPr txBox="1"/>
          <p:nvPr/>
        </p:nvSpPr>
        <p:spPr>
          <a:xfrm>
            <a:off x="2429372" y="5122266"/>
            <a:ext cx="8071480" cy="24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algn="l" defTabSz="457200">
              <a:lnSpc>
                <a:spcPct val="110000"/>
              </a:lnSpc>
              <a:defRPr sz="2800">
                <a:solidFill>
                  <a:srgbClr val="333E47"/>
                </a:solidFill>
                <a:latin typeface="Helvetica"/>
                <a:ea typeface="Helvetica"/>
                <a:cs typeface="Helvetica"/>
                <a:sym typeface="Helvetica"/>
              </a:defRPr>
            </a:pPr>
            <a:r>
              <a:rPr dirty="0"/>
              <a:t>Recurring Program</a:t>
            </a:r>
            <a:endParaRPr lang="en-US" dirty="0"/>
          </a:p>
          <a:p>
            <a:pPr algn="l" defTabSz="457200">
              <a:lnSpc>
                <a:spcPct val="110000"/>
              </a:lnSpc>
              <a:defRPr sz="2800" b="0">
                <a:solidFill>
                  <a:srgbClr val="333E47"/>
                </a:solidFill>
                <a:latin typeface="Helvetica"/>
                <a:ea typeface="Helvetica"/>
                <a:cs typeface="Helvetica"/>
                <a:sym typeface="Helvetica"/>
              </a:defRPr>
            </a:pPr>
            <a:r>
              <a:rPr dirty="0"/>
              <a:t>{Brand} Alerts: You have opted in to receive messages! Msg </a:t>
            </a:r>
            <a:r>
              <a:rPr dirty="0" err="1"/>
              <a:t>freq</a:t>
            </a:r>
            <a:r>
              <a:rPr dirty="0"/>
              <a:t> varies. Msg &amp; Data Rates May Apply. Reply HELP for help. Reply STOP to cancel.</a:t>
            </a:r>
          </a:p>
        </p:txBody>
      </p:sp>
      <p:sp>
        <p:nvSpPr>
          <p:cNvPr id="292" name="Line"/>
          <p:cNvSpPr/>
          <p:nvPr/>
        </p:nvSpPr>
        <p:spPr>
          <a:xfrm>
            <a:off x="2337675" y="8085336"/>
            <a:ext cx="3196265" cy="1"/>
          </a:xfrm>
          <a:prstGeom prst="line">
            <a:avLst/>
          </a:prstGeom>
          <a:ln w="25400">
            <a:solidFill>
              <a:srgbClr val="FFC658"/>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3" name="Stop Response…"/>
          <p:cNvSpPr txBox="1"/>
          <p:nvPr/>
        </p:nvSpPr>
        <p:spPr>
          <a:xfrm>
            <a:off x="13499557" y="5135055"/>
            <a:ext cx="8036790" cy="18755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algn="l" defTabSz="457200">
              <a:lnSpc>
                <a:spcPct val="110000"/>
              </a:lnSpc>
              <a:defRPr sz="2800">
                <a:solidFill>
                  <a:srgbClr val="333E47"/>
                </a:solidFill>
                <a:latin typeface="Helvetica"/>
                <a:ea typeface="Helvetica"/>
                <a:cs typeface="Helvetica"/>
                <a:sym typeface="Helvetica"/>
              </a:defRPr>
            </a:pPr>
            <a:r>
              <a:rPr lang="en-US" dirty="0"/>
              <a:t>Help </a:t>
            </a:r>
            <a:r>
              <a:rPr dirty="0"/>
              <a:t>Response</a:t>
            </a:r>
            <a:r>
              <a:rPr lang="en-US" dirty="0"/>
              <a:t> </a:t>
            </a:r>
            <a:endParaRPr dirty="0"/>
          </a:p>
          <a:p>
            <a:pPr algn="l" defTabSz="457200">
              <a:defRPr sz="2800" b="0">
                <a:solidFill>
                  <a:srgbClr val="333E47"/>
                </a:solidFill>
                <a:latin typeface="Helvetica"/>
                <a:ea typeface="Helvetica"/>
                <a:cs typeface="Helvetica"/>
                <a:sym typeface="Helvetica"/>
              </a:defRPr>
            </a:pPr>
            <a:r>
              <a:rPr lang="en-US" dirty="0"/>
              <a:t>{Brand}: For help call 888-888-8888 or email </a:t>
            </a:r>
            <a:r>
              <a:rPr lang="en-US" dirty="0">
                <a:hlinkClick r:id="rId4"/>
              </a:rPr>
              <a:t>example</a:t>
            </a:r>
            <a:r>
              <a:rPr lang="en-US" u="sng" dirty="0">
                <a:hlinkClick r:id="rId4"/>
              </a:rPr>
              <a:t>@</a:t>
            </a:r>
            <a:r>
              <a:rPr lang="en-US" dirty="0">
                <a:hlinkClick r:id="rId4"/>
              </a:rPr>
              <a:t>example</a:t>
            </a:r>
            <a:r>
              <a:rPr lang="en-US" u="sng" dirty="0">
                <a:hlinkClick r:id="rId4"/>
              </a:rPr>
              <a:t>.com</a:t>
            </a:r>
            <a:endParaRPr lang="en-GB"/>
          </a:p>
          <a:p>
            <a:pPr algn="l" defTabSz="457200">
              <a:lnSpc>
                <a:spcPct val="110000"/>
              </a:lnSpc>
              <a:defRPr sz="2800" b="0">
                <a:solidFill>
                  <a:srgbClr val="333E47"/>
                </a:solidFill>
                <a:latin typeface="Helvetica"/>
                <a:ea typeface="Helvetica"/>
                <a:cs typeface="Helvetica"/>
                <a:sym typeface="Helvetica"/>
              </a:defRPr>
            </a:pPr>
            <a:endParaRPr dirty="0"/>
          </a:p>
        </p:txBody>
      </p:sp>
      <p:sp>
        <p:nvSpPr>
          <p:cNvPr id="294" name="Line"/>
          <p:cNvSpPr/>
          <p:nvPr/>
        </p:nvSpPr>
        <p:spPr>
          <a:xfrm>
            <a:off x="13433034" y="8103704"/>
            <a:ext cx="3196265" cy="1"/>
          </a:xfrm>
          <a:prstGeom prst="line">
            <a:avLst/>
          </a:prstGeom>
          <a:ln w="25400">
            <a:solidFill>
              <a:srgbClr val="FFC658"/>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5" name="One-time Programs…"/>
          <p:cNvSpPr txBox="1"/>
          <p:nvPr/>
        </p:nvSpPr>
        <p:spPr>
          <a:xfrm>
            <a:off x="2429372" y="8733364"/>
            <a:ext cx="8071480" cy="1008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algn="l" defTabSz="457200">
              <a:lnSpc>
                <a:spcPct val="110000"/>
              </a:lnSpc>
              <a:defRPr sz="2800">
                <a:solidFill>
                  <a:srgbClr val="333E47"/>
                </a:solidFill>
                <a:latin typeface="Helvetica"/>
                <a:ea typeface="Helvetica"/>
                <a:cs typeface="Helvetica"/>
                <a:sym typeface="Helvetica"/>
              </a:defRPr>
            </a:pPr>
            <a:r>
              <a:t>One-time Programs </a:t>
            </a:r>
          </a:p>
          <a:p>
            <a:pPr algn="l" defTabSz="457200">
              <a:lnSpc>
                <a:spcPct val="110000"/>
              </a:lnSpc>
              <a:defRPr sz="2800" b="0">
                <a:solidFill>
                  <a:srgbClr val="333E47"/>
                </a:solidFill>
                <a:latin typeface="Helvetica"/>
                <a:ea typeface="Helvetica"/>
                <a:cs typeface="Helvetica"/>
                <a:sym typeface="Helvetica"/>
              </a:defRPr>
            </a:pPr>
            <a:r>
              <a:t>{Brand}: Your one-time pin is xxxxx</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 name="Image" descr="Image"/>
          <p:cNvPicPr>
            <a:picLocks noChangeAspect="1"/>
          </p:cNvPicPr>
          <p:nvPr/>
        </p:nvPicPr>
        <p:blipFill>
          <a:blip r:embed="rId2"/>
          <a:srcRect l="12035" r="28710"/>
          <a:stretch>
            <a:fillRect/>
          </a:stretch>
        </p:blipFill>
        <p:spPr>
          <a:xfrm>
            <a:off x="12231171" y="-1"/>
            <a:ext cx="12168520" cy="13716002"/>
          </a:xfrm>
          <a:prstGeom prst="rect">
            <a:avLst/>
          </a:prstGeom>
          <a:ln w="12700">
            <a:miter lim="400000"/>
          </a:ln>
        </p:spPr>
      </p:pic>
      <p:pic>
        <p:nvPicPr>
          <p:cNvPr id="298" name="Image" descr="Image"/>
          <p:cNvPicPr>
            <a:picLocks noChangeAspect="1"/>
          </p:cNvPicPr>
          <p:nvPr/>
        </p:nvPicPr>
        <p:blipFill>
          <a:blip r:embed="rId3"/>
          <a:stretch>
            <a:fillRect/>
          </a:stretch>
        </p:blipFill>
        <p:spPr>
          <a:xfrm>
            <a:off x="22750708" y="806761"/>
            <a:ext cx="910198" cy="473360"/>
          </a:xfrm>
          <a:prstGeom prst="rect">
            <a:avLst/>
          </a:prstGeom>
          <a:ln w="12700">
            <a:miter lim="400000"/>
          </a:ln>
        </p:spPr>
      </p:pic>
      <p:sp>
        <p:nvSpPr>
          <p:cNvPr id="299" name="Rectangle"/>
          <p:cNvSpPr/>
          <p:nvPr/>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0"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pic>
        <p:nvPicPr>
          <p:cNvPr id="301" name="Image" descr="Image"/>
          <p:cNvPicPr>
            <a:picLocks noChangeAspect="1"/>
          </p:cNvPicPr>
          <p:nvPr/>
        </p:nvPicPr>
        <p:blipFill>
          <a:blip r:embed="rId4"/>
          <a:stretch>
            <a:fillRect/>
          </a:stretch>
        </p:blipFill>
        <p:spPr>
          <a:xfrm>
            <a:off x="992701" y="12813952"/>
            <a:ext cx="910198" cy="288563"/>
          </a:xfrm>
          <a:prstGeom prst="rect">
            <a:avLst/>
          </a:prstGeom>
          <a:ln w="12700">
            <a:miter lim="400000"/>
          </a:ln>
        </p:spPr>
      </p:pic>
      <p:sp>
        <p:nvSpPr>
          <p:cNvPr id="302" name="Certification Testing"/>
          <p:cNvSpPr txBox="1">
            <a:spLocks noGrp="1"/>
          </p:cNvSpPr>
          <p:nvPr>
            <p:ph type="ctrTitle"/>
          </p:nvPr>
        </p:nvSpPr>
        <p:spPr>
          <a:xfrm>
            <a:off x="2383366" y="1437105"/>
            <a:ext cx="9362287" cy="1270606"/>
          </a:xfrm>
          <a:prstGeom prst="rect">
            <a:avLst/>
          </a:prstGeom>
        </p:spPr>
        <p:txBody>
          <a:bodyPr anchor="t">
            <a:noAutofit/>
          </a:bodyPr>
          <a:lstStyle>
            <a:lvl1pPr algn="l" defTabSz="457200">
              <a:lnSpc>
                <a:spcPts val="8500"/>
              </a:lnSpc>
              <a:defRPr sz="6400" b="1">
                <a:solidFill>
                  <a:srgbClr val="5C078B"/>
                </a:solidFill>
                <a:latin typeface="Helvetica"/>
                <a:ea typeface="Helvetica"/>
                <a:cs typeface="Helvetica"/>
                <a:sym typeface="Helvetica"/>
              </a:defRPr>
            </a:lvl1pPr>
          </a:lstStyle>
          <a:p>
            <a:r>
              <a:t>Certification Testing</a:t>
            </a:r>
          </a:p>
        </p:txBody>
      </p:sp>
      <p:sp>
        <p:nvSpPr>
          <p:cNvPr id="303" name="Upon carrier approval and provisioning, live testing is required before a campaign is certified. Sinch will test your short code in addition to AT&amp;T and T-mobile. We will begin testing once a client confirms the message responses have been configured on "/>
          <p:cNvSpPr txBox="1"/>
          <p:nvPr/>
        </p:nvSpPr>
        <p:spPr>
          <a:xfrm>
            <a:off x="2429372" y="3703824"/>
            <a:ext cx="7933822" cy="5758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algn="l" defTabSz="457200">
              <a:lnSpc>
                <a:spcPct val="110000"/>
              </a:lnSpc>
              <a:defRPr sz="2800" b="0">
                <a:solidFill>
                  <a:srgbClr val="333E47"/>
                </a:solidFill>
                <a:latin typeface="Helvetica"/>
                <a:ea typeface="Helvetica"/>
                <a:cs typeface="Helvetica"/>
                <a:sym typeface="Helvetica"/>
              </a:defRPr>
            </a:pPr>
            <a:r>
              <a:t>Upon carrier approval and provisioning, live testing is required before a campaign is certified. Sinch will test your short code in addition to AT&amp;T and </a:t>
            </a:r>
            <a:r>
              <a:rPr lang="en-GB"/>
              <a:t>T-Mobile</a:t>
            </a:r>
            <a:r>
              <a:t>. We will begin testing once a client confirms the message responses have been configured on their end.</a:t>
            </a:r>
          </a:p>
          <a:p>
            <a:pPr algn="l" defTabSz="457200">
              <a:lnSpc>
                <a:spcPct val="110000"/>
              </a:lnSpc>
              <a:defRPr sz="2800" b="0">
                <a:solidFill>
                  <a:srgbClr val="333E47"/>
                </a:solidFill>
                <a:latin typeface="Helvetica"/>
                <a:ea typeface="Helvetica"/>
                <a:cs typeface="Helvetica"/>
                <a:sym typeface="Helvetica"/>
              </a:defRPr>
            </a:pPr>
            <a:endParaRPr/>
          </a:p>
          <a:p>
            <a:pPr algn="l" defTabSz="457200">
              <a:lnSpc>
                <a:spcPct val="110000"/>
              </a:lnSpc>
              <a:defRPr sz="2800" b="0">
                <a:solidFill>
                  <a:srgbClr val="333E47"/>
                </a:solidFill>
                <a:latin typeface="Helvetica"/>
                <a:ea typeface="Helvetica"/>
                <a:cs typeface="Helvetica"/>
                <a:sym typeface="Helvetica"/>
              </a:defRPr>
            </a:pPr>
            <a:r>
              <a:t>The process involves testing the opt in method, as well as HELP and STOP keywords, on each of our carrier handsets. This ensures that all carriers are provisioned correctly and that the carrier-approved messages are being sent.</a:t>
            </a:r>
          </a:p>
        </p:txBody>
      </p:sp>
      <p:sp>
        <p:nvSpPr>
          <p:cNvPr id="304" name="*When testing prior to a campaign being certified, T-mobile tests will only work on whitelisted devices. Our internal test devices are whitelisted for this purpose. Sinch can whitelist a T-mobile number for you upon request."/>
          <p:cNvSpPr txBox="1"/>
          <p:nvPr/>
        </p:nvSpPr>
        <p:spPr>
          <a:xfrm>
            <a:off x="2491473" y="10050709"/>
            <a:ext cx="7933822" cy="15305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lvl1pPr algn="l" defTabSz="457200">
              <a:lnSpc>
                <a:spcPts val="3900"/>
              </a:lnSpc>
              <a:defRPr sz="1800" b="0">
                <a:solidFill>
                  <a:srgbClr val="333E47"/>
                </a:solidFill>
                <a:latin typeface="Helvetica"/>
                <a:ea typeface="Helvetica"/>
                <a:cs typeface="Helvetica"/>
                <a:sym typeface="Helvetica"/>
              </a:defRPr>
            </a:lvl1pPr>
          </a:lstStyle>
          <a:p>
            <a:r>
              <a:t>*When testing prior to a campaign being certified, </a:t>
            </a:r>
            <a:r>
              <a:rPr lang="en-GB"/>
              <a:t>T-Mobile</a:t>
            </a:r>
            <a:r>
              <a:t> tests will only work on whitelisted devices. Our internal test devices are whitelisted for this purpose. Sinch can whitelist a </a:t>
            </a:r>
            <a:r>
              <a:rPr lang="en-GB"/>
              <a:t>T-Mobile </a:t>
            </a:r>
            <a:r>
              <a:t>number for you upon request.</a:t>
            </a:r>
            <a:r>
              <a:rPr lang="en-GB"/>
              <a:t> </a:t>
            </a:r>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Migration Process"/>
          <p:cNvSpPr txBox="1"/>
          <p:nvPr/>
        </p:nvSpPr>
        <p:spPr>
          <a:xfrm>
            <a:off x="2387600" y="1431495"/>
            <a:ext cx="8767796" cy="11445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defTabSz="457200">
              <a:lnSpc>
                <a:spcPts val="8100"/>
              </a:lnSpc>
              <a:defRPr sz="6000">
                <a:solidFill>
                  <a:srgbClr val="5C078B"/>
                </a:solidFill>
                <a:latin typeface="Helvetica"/>
                <a:ea typeface="Helvetica"/>
                <a:cs typeface="Helvetica"/>
                <a:sym typeface="Helvetica"/>
              </a:defRPr>
            </a:lvl1pPr>
          </a:lstStyle>
          <a:p>
            <a:r>
              <a:t>Migration Process</a:t>
            </a:r>
          </a:p>
        </p:txBody>
      </p:sp>
      <p:pic>
        <p:nvPicPr>
          <p:cNvPr id="307" name="Image" descr="Image"/>
          <p:cNvPicPr>
            <a:picLocks noChangeAspect="1"/>
          </p:cNvPicPr>
          <p:nvPr/>
        </p:nvPicPr>
        <p:blipFill>
          <a:blip r:embed="rId2"/>
          <a:stretch>
            <a:fillRect/>
          </a:stretch>
        </p:blipFill>
        <p:spPr>
          <a:xfrm>
            <a:off x="22750708" y="806761"/>
            <a:ext cx="910198" cy="473360"/>
          </a:xfrm>
          <a:prstGeom prst="rect">
            <a:avLst/>
          </a:prstGeom>
          <a:ln w="12700">
            <a:miter lim="400000"/>
          </a:ln>
        </p:spPr>
      </p:pic>
      <p:sp>
        <p:nvSpPr>
          <p:cNvPr id="308" name="Rectangle"/>
          <p:cNvSpPr/>
          <p:nvPr/>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9" name="Copyright © 2019 Sinch. All rights reserved. NDA Confidential."/>
          <p:cNvSpPr txBox="1"/>
          <p:nvPr/>
        </p:nvSpPr>
        <p:spPr>
          <a:xfrm>
            <a:off x="2070798" y="12810066"/>
            <a:ext cx="7933822" cy="22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pic>
        <p:nvPicPr>
          <p:cNvPr id="310" name="Image" descr="Image"/>
          <p:cNvPicPr>
            <a:picLocks noChangeAspect="1"/>
          </p:cNvPicPr>
          <p:nvPr/>
        </p:nvPicPr>
        <p:blipFill>
          <a:blip r:embed="rId3"/>
          <a:stretch>
            <a:fillRect/>
          </a:stretch>
        </p:blipFill>
        <p:spPr>
          <a:xfrm>
            <a:off x="992701" y="12813952"/>
            <a:ext cx="910198" cy="288563"/>
          </a:xfrm>
          <a:prstGeom prst="rect">
            <a:avLst/>
          </a:prstGeom>
          <a:ln w="12700">
            <a:miter lim="400000"/>
          </a:ln>
        </p:spPr>
      </p:pic>
      <p:sp>
        <p:nvSpPr>
          <p:cNvPr id="311" name="Rectangle"/>
          <p:cNvSpPr/>
          <p:nvPr/>
        </p:nvSpPr>
        <p:spPr>
          <a:xfrm rot="16200000">
            <a:off x="19231429" y="3452538"/>
            <a:ext cx="1052843" cy="4063055"/>
          </a:xfrm>
          <a:prstGeom prst="rect">
            <a:avLst/>
          </a:prstGeom>
          <a:solidFill>
            <a:srgbClr val="F5C76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2" name="Rectangle"/>
          <p:cNvSpPr/>
          <p:nvPr/>
        </p:nvSpPr>
        <p:spPr>
          <a:xfrm rot="16200000">
            <a:off x="4398850" y="3011290"/>
            <a:ext cx="1052842" cy="4945550"/>
          </a:xfrm>
          <a:prstGeom prst="rect">
            <a:avLst/>
          </a:prstGeom>
          <a:solidFill>
            <a:srgbClr val="F5C76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3" name="Operator"/>
          <p:cNvSpPr txBox="1"/>
          <p:nvPr/>
        </p:nvSpPr>
        <p:spPr>
          <a:xfrm>
            <a:off x="2718055" y="5179265"/>
            <a:ext cx="4054407"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3300">
                <a:solidFill>
                  <a:srgbClr val="353E46"/>
                </a:solidFill>
                <a:latin typeface="Helvetica"/>
                <a:ea typeface="Helvetica"/>
                <a:cs typeface="Helvetica"/>
                <a:sym typeface="Helvetica"/>
              </a:defRPr>
            </a:lvl1pPr>
          </a:lstStyle>
          <a:p>
            <a:r>
              <a:t>Operator</a:t>
            </a:r>
          </a:p>
        </p:txBody>
      </p:sp>
      <p:sp>
        <p:nvSpPr>
          <p:cNvPr id="314" name="AT&amp;T"/>
          <p:cNvSpPr txBox="1"/>
          <p:nvPr/>
        </p:nvSpPr>
        <p:spPr>
          <a:xfrm>
            <a:off x="2647432" y="6012084"/>
            <a:ext cx="45277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AT&amp;T</a:t>
            </a:r>
          </a:p>
        </p:txBody>
      </p:sp>
      <p:sp>
        <p:nvSpPr>
          <p:cNvPr id="315" name="Line"/>
          <p:cNvSpPr/>
          <p:nvPr/>
        </p:nvSpPr>
        <p:spPr>
          <a:xfrm>
            <a:off x="2475751" y="6624077"/>
            <a:ext cx="4871122"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6" name="Sprint/Boost/Virgin"/>
          <p:cNvSpPr txBox="1"/>
          <p:nvPr/>
        </p:nvSpPr>
        <p:spPr>
          <a:xfrm>
            <a:off x="2647432" y="6636647"/>
            <a:ext cx="45277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Sprint/Boost/Virgin</a:t>
            </a:r>
          </a:p>
        </p:txBody>
      </p:sp>
      <p:sp>
        <p:nvSpPr>
          <p:cNvPr id="317" name="Rectangle"/>
          <p:cNvSpPr/>
          <p:nvPr/>
        </p:nvSpPr>
        <p:spPr>
          <a:xfrm rot="16200000">
            <a:off x="14129015" y="-1624155"/>
            <a:ext cx="1052842" cy="14216440"/>
          </a:xfrm>
          <a:prstGeom prst="rect">
            <a:avLst/>
          </a:prstGeom>
          <a:solidFill>
            <a:srgbClr val="F5C76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8" name="Line"/>
          <p:cNvSpPr/>
          <p:nvPr/>
        </p:nvSpPr>
        <p:spPr>
          <a:xfrm>
            <a:off x="7567777" y="6622953"/>
            <a:ext cx="14216440"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9" name="Line"/>
          <p:cNvSpPr/>
          <p:nvPr/>
        </p:nvSpPr>
        <p:spPr>
          <a:xfrm>
            <a:off x="2475751" y="7253027"/>
            <a:ext cx="4871122"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0" name="Line"/>
          <p:cNvSpPr/>
          <p:nvPr/>
        </p:nvSpPr>
        <p:spPr>
          <a:xfrm>
            <a:off x="7567777" y="7251903"/>
            <a:ext cx="14216440"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1" name="Migration Schedule"/>
          <p:cNvSpPr txBox="1"/>
          <p:nvPr/>
        </p:nvSpPr>
        <p:spPr>
          <a:xfrm>
            <a:off x="7813916" y="5179265"/>
            <a:ext cx="6225942"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3300">
                <a:solidFill>
                  <a:srgbClr val="353E46"/>
                </a:solidFill>
                <a:latin typeface="Helvetica"/>
                <a:ea typeface="Helvetica"/>
                <a:cs typeface="Helvetica"/>
                <a:sym typeface="Helvetica"/>
              </a:defRPr>
            </a:lvl1pPr>
          </a:lstStyle>
          <a:p>
            <a:r>
              <a:t>Migration Schedule</a:t>
            </a:r>
          </a:p>
        </p:txBody>
      </p:sp>
      <p:sp>
        <p:nvSpPr>
          <p:cNvPr id="322" name="Early Monday morning maintenance window (usually 2am)"/>
          <p:cNvSpPr txBox="1"/>
          <p:nvPr/>
        </p:nvSpPr>
        <p:spPr>
          <a:xfrm>
            <a:off x="7710877" y="6012084"/>
            <a:ext cx="1393024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Early Monday morning maintenance window (usually 2am)</a:t>
            </a:r>
          </a:p>
        </p:txBody>
      </p:sp>
      <p:sp>
        <p:nvSpPr>
          <p:cNvPr id="323" name="Early Wednesday morning maintenance window (Virgin occurs on Thursday morning)"/>
          <p:cNvSpPr txBox="1"/>
          <p:nvPr/>
        </p:nvSpPr>
        <p:spPr>
          <a:xfrm>
            <a:off x="7710877" y="6636647"/>
            <a:ext cx="1393024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Early Wednesday morning maintenance window (Virgin occurs on Thursday morning)</a:t>
            </a:r>
          </a:p>
        </p:txBody>
      </p:sp>
      <p:sp>
        <p:nvSpPr>
          <p:cNvPr id="324" name="T-Mobile"/>
          <p:cNvSpPr txBox="1"/>
          <p:nvPr/>
        </p:nvSpPr>
        <p:spPr>
          <a:xfrm>
            <a:off x="2647432" y="7254967"/>
            <a:ext cx="45277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T-Mobile</a:t>
            </a:r>
          </a:p>
        </p:txBody>
      </p:sp>
      <p:sp>
        <p:nvSpPr>
          <p:cNvPr id="325" name="Line"/>
          <p:cNvSpPr/>
          <p:nvPr/>
        </p:nvSpPr>
        <p:spPr>
          <a:xfrm>
            <a:off x="2475751" y="7858647"/>
            <a:ext cx="4871122"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6" name="Line"/>
          <p:cNvSpPr/>
          <p:nvPr/>
        </p:nvSpPr>
        <p:spPr>
          <a:xfrm>
            <a:off x="7567777" y="7857523"/>
            <a:ext cx="14175317"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7" name="During a call which can be scheduled for any day"/>
          <p:cNvSpPr txBox="1"/>
          <p:nvPr/>
        </p:nvSpPr>
        <p:spPr>
          <a:xfrm>
            <a:off x="7710877" y="7254967"/>
            <a:ext cx="1388911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During a call which can be scheduled for any day</a:t>
            </a:r>
          </a:p>
        </p:txBody>
      </p:sp>
      <p:sp>
        <p:nvSpPr>
          <p:cNvPr id="328" name="Verizon"/>
          <p:cNvSpPr txBox="1"/>
          <p:nvPr/>
        </p:nvSpPr>
        <p:spPr>
          <a:xfrm>
            <a:off x="2647432" y="7876995"/>
            <a:ext cx="45277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Verizon</a:t>
            </a:r>
          </a:p>
        </p:txBody>
      </p:sp>
      <p:sp>
        <p:nvSpPr>
          <p:cNvPr id="329" name="Line"/>
          <p:cNvSpPr/>
          <p:nvPr/>
        </p:nvSpPr>
        <p:spPr>
          <a:xfrm>
            <a:off x="2475751" y="8480676"/>
            <a:ext cx="4871122"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0" name="Line"/>
          <p:cNvSpPr/>
          <p:nvPr/>
        </p:nvSpPr>
        <p:spPr>
          <a:xfrm>
            <a:off x="7567777" y="8479552"/>
            <a:ext cx="14175317"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1" name="Early Friday morning maintenance window (usually 2-4am)"/>
          <p:cNvSpPr txBox="1"/>
          <p:nvPr/>
        </p:nvSpPr>
        <p:spPr>
          <a:xfrm>
            <a:off x="7710877" y="7876995"/>
            <a:ext cx="1393024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Early Friday morning maintenance window (usually 2-4am)</a:t>
            </a:r>
          </a:p>
        </p:txBody>
      </p:sp>
      <p:sp>
        <p:nvSpPr>
          <p:cNvPr id="332" name="ClearSky"/>
          <p:cNvSpPr txBox="1"/>
          <p:nvPr/>
        </p:nvSpPr>
        <p:spPr>
          <a:xfrm>
            <a:off x="2647432" y="8492538"/>
            <a:ext cx="45277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ClearSky</a:t>
            </a:r>
          </a:p>
        </p:txBody>
      </p:sp>
      <p:sp>
        <p:nvSpPr>
          <p:cNvPr id="333" name="Line"/>
          <p:cNvSpPr/>
          <p:nvPr/>
        </p:nvSpPr>
        <p:spPr>
          <a:xfrm>
            <a:off x="2475751" y="9096219"/>
            <a:ext cx="4871122"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4" name="Line"/>
          <p:cNvSpPr/>
          <p:nvPr/>
        </p:nvSpPr>
        <p:spPr>
          <a:xfrm>
            <a:off x="7567777" y="9095095"/>
            <a:ext cx="14175319"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5" name="Wednesday maintenance window"/>
          <p:cNvSpPr txBox="1"/>
          <p:nvPr/>
        </p:nvSpPr>
        <p:spPr>
          <a:xfrm>
            <a:off x="7710877" y="8492538"/>
            <a:ext cx="13889119"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Wednesday maintenance window</a:t>
            </a:r>
          </a:p>
        </p:txBody>
      </p:sp>
      <p:sp>
        <p:nvSpPr>
          <p:cNvPr id="336" name="US Cellular"/>
          <p:cNvSpPr txBox="1"/>
          <p:nvPr/>
        </p:nvSpPr>
        <p:spPr>
          <a:xfrm>
            <a:off x="2647432" y="9106024"/>
            <a:ext cx="45277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US Cellular</a:t>
            </a:r>
          </a:p>
        </p:txBody>
      </p:sp>
      <p:sp>
        <p:nvSpPr>
          <p:cNvPr id="337" name="Line"/>
          <p:cNvSpPr/>
          <p:nvPr/>
        </p:nvSpPr>
        <p:spPr>
          <a:xfrm>
            <a:off x="2475751" y="9709705"/>
            <a:ext cx="4871122"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8" name="Line"/>
          <p:cNvSpPr/>
          <p:nvPr/>
        </p:nvSpPr>
        <p:spPr>
          <a:xfrm>
            <a:off x="7567777" y="9708581"/>
            <a:ext cx="14175319"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9" name="No set provisioning cycle"/>
          <p:cNvSpPr txBox="1"/>
          <p:nvPr/>
        </p:nvSpPr>
        <p:spPr>
          <a:xfrm>
            <a:off x="7710877" y="9106024"/>
            <a:ext cx="1393024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No set provisioning cycle</a:t>
            </a:r>
          </a:p>
        </p:txBody>
      </p:sp>
      <p:sp>
        <p:nvSpPr>
          <p:cNvPr id="340" name="Interop"/>
          <p:cNvSpPr txBox="1"/>
          <p:nvPr/>
        </p:nvSpPr>
        <p:spPr>
          <a:xfrm>
            <a:off x="2647432" y="9723483"/>
            <a:ext cx="45277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Interop</a:t>
            </a:r>
          </a:p>
        </p:txBody>
      </p:sp>
      <p:sp>
        <p:nvSpPr>
          <p:cNvPr id="341" name="Line"/>
          <p:cNvSpPr/>
          <p:nvPr/>
        </p:nvSpPr>
        <p:spPr>
          <a:xfrm>
            <a:off x="2475751" y="10327163"/>
            <a:ext cx="4871122"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42" name="Line"/>
          <p:cNvSpPr/>
          <p:nvPr/>
        </p:nvSpPr>
        <p:spPr>
          <a:xfrm>
            <a:off x="7567777" y="10326039"/>
            <a:ext cx="14175319"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43" name="No set provisioning cycle"/>
          <p:cNvSpPr txBox="1"/>
          <p:nvPr/>
        </p:nvSpPr>
        <p:spPr>
          <a:xfrm>
            <a:off x="7710877" y="9723483"/>
            <a:ext cx="1388911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No set provisioning cycle</a:t>
            </a:r>
          </a:p>
        </p:txBody>
      </p:sp>
      <p:sp>
        <p:nvSpPr>
          <p:cNvPr id="344" name="ACG"/>
          <p:cNvSpPr txBox="1"/>
          <p:nvPr/>
        </p:nvSpPr>
        <p:spPr>
          <a:xfrm>
            <a:off x="2647432" y="10358483"/>
            <a:ext cx="45277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ACG</a:t>
            </a:r>
          </a:p>
        </p:txBody>
      </p:sp>
      <p:sp>
        <p:nvSpPr>
          <p:cNvPr id="345" name="Line"/>
          <p:cNvSpPr/>
          <p:nvPr/>
        </p:nvSpPr>
        <p:spPr>
          <a:xfrm>
            <a:off x="2475751" y="10962163"/>
            <a:ext cx="4871122"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46" name="Line"/>
          <p:cNvSpPr/>
          <p:nvPr/>
        </p:nvSpPr>
        <p:spPr>
          <a:xfrm>
            <a:off x="7567777" y="10961039"/>
            <a:ext cx="14175319"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47" name="No set provisioning cycle"/>
          <p:cNvSpPr txBox="1"/>
          <p:nvPr/>
        </p:nvSpPr>
        <p:spPr>
          <a:xfrm>
            <a:off x="7710877" y="10358483"/>
            <a:ext cx="13889119"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No set provisioning cycle</a:t>
            </a:r>
          </a:p>
        </p:txBody>
      </p:sp>
      <p:sp>
        <p:nvSpPr>
          <p:cNvPr id="348" name="Google Voice"/>
          <p:cNvSpPr txBox="1"/>
          <p:nvPr/>
        </p:nvSpPr>
        <p:spPr>
          <a:xfrm>
            <a:off x="2647432" y="10992095"/>
            <a:ext cx="45277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Google Voice</a:t>
            </a:r>
          </a:p>
        </p:txBody>
      </p:sp>
      <p:sp>
        <p:nvSpPr>
          <p:cNvPr id="349" name="Line"/>
          <p:cNvSpPr/>
          <p:nvPr/>
        </p:nvSpPr>
        <p:spPr>
          <a:xfrm>
            <a:off x="2475751" y="11608475"/>
            <a:ext cx="4871122"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0" name="Line"/>
          <p:cNvSpPr/>
          <p:nvPr/>
        </p:nvSpPr>
        <p:spPr>
          <a:xfrm>
            <a:off x="7567777" y="11607351"/>
            <a:ext cx="14216440"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1" name="No set provisioning cycle"/>
          <p:cNvSpPr txBox="1"/>
          <p:nvPr/>
        </p:nvSpPr>
        <p:spPr>
          <a:xfrm>
            <a:off x="7710877" y="10992095"/>
            <a:ext cx="1393024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No set provisioning cycle</a:t>
            </a:r>
          </a:p>
        </p:txBody>
      </p:sp>
      <p:sp>
        <p:nvSpPr>
          <p:cNvPr id="352" name="Peerless"/>
          <p:cNvSpPr txBox="1"/>
          <p:nvPr/>
        </p:nvSpPr>
        <p:spPr>
          <a:xfrm>
            <a:off x="2647432" y="11630280"/>
            <a:ext cx="45277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Peerless</a:t>
            </a:r>
          </a:p>
        </p:txBody>
      </p:sp>
      <p:sp>
        <p:nvSpPr>
          <p:cNvPr id="353" name="Line"/>
          <p:cNvSpPr/>
          <p:nvPr/>
        </p:nvSpPr>
        <p:spPr>
          <a:xfrm>
            <a:off x="2475751" y="12246660"/>
            <a:ext cx="4871122"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4" name="Line"/>
          <p:cNvSpPr/>
          <p:nvPr/>
        </p:nvSpPr>
        <p:spPr>
          <a:xfrm>
            <a:off x="7567777" y="12245536"/>
            <a:ext cx="14216440"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5" name="No set provisioning cycle"/>
          <p:cNvSpPr txBox="1"/>
          <p:nvPr/>
        </p:nvSpPr>
        <p:spPr>
          <a:xfrm>
            <a:off x="7710877" y="11630280"/>
            <a:ext cx="1393024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No set provisioning cycle</a:t>
            </a:r>
          </a:p>
        </p:txBody>
      </p:sp>
      <p:sp>
        <p:nvSpPr>
          <p:cNvPr id="356" name="Migrating a US Short Code from another aggregator to Sinch will follow a very similar process to a new short code set up. We will still require a campaign brief, short code receipt, CTA screenshot, in addition to the migration letter. We will schedule th"/>
          <p:cNvSpPr txBox="1"/>
          <p:nvPr/>
        </p:nvSpPr>
        <p:spPr>
          <a:xfrm>
            <a:off x="2402728" y="2653246"/>
            <a:ext cx="19184033" cy="182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0" algn="l" defTabSz="457200">
              <a:lnSpc>
                <a:spcPts val="4200"/>
              </a:lnSpc>
              <a:defRPr sz="2800" b="0">
                <a:solidFill>
                  <a:srgbClr val="333E47"/>
                </a:solidFill>
                <a:latin typeface="Helvetica"/>
                <a:ea typeface="Helvetica"/>
                <a:cs typeface="Helvetica"/>
                <a:sym typeface="Helvetica"/>
              </a:defRPr>
            </a:pPr>
            <a:r>
              <a:t>Migrating a US Short Code from another aggregator to Sinch will follow a very similar process to a new short code set up. We will still require a campaign brief, short code receipt, CTA screenshot, in addition to the migration letter. We will schedule the migration according to the below table. Many carriers have specific maintenance windows for short code provisioning which sets when the migration will occur. The shortest “migration period” is 5 days (Monday – Friday).</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Migration Process"/>
          <p:cNvSpPr txBox="1"/>
          <p:nvPr/>
        </p:nvSpPr>
        <p:spPr>
          <a:xfrm>
            <a:off x="2387600" y="1431495"/>
            <a:ext cx="8767796" cy="11445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defTabSz="457200">
              <a:lnSpc>
                <a:spcPts val="8100"/>
              </a:lnSpc>
              <a:defRPr sz="6000">
                <a:solidFill>
                  <a:srgbClr val="5C078B"/>
                </a:solidFill>
                <a:latin typeface="Helvetica"/>
                <a:ea typeface="Helvetica"/>
                <a:cs typeface="Helvetica"/>
                <a:sym typeface="Helvetica"/>
              </a:defRPr>
            </a:lvl1pPr>
          </a:lstStyle>
          <a:p>
            <a:r>
              <a:t>Migration Process</a:t>
            </a:r>
          </a:p>
        </p:txBody>
      </p:sp>
      <p:pic>
        <p:nvPicPr>
          <p:cNvPr id="307" name="Image" descr="Image"/>
          <p:cNvPicPr>
            <a:picLocks noChangeAspect="1"/>
          </p:cNvPicPr>
          <p:nvPr/>
        </p:nvPicPr>
        <p:blipFill>
          <a:blip r:embed="rId2"/>
          <a:stretch>
            <a:fillRect/>
          </a:stretch>
        </p:blipFill>
        <p:spPr>
          <a:xfrm>
            <a:off x="22750708" y="806761"/>
            <a:ext cx="910198" cy="473360"/>
          </a:xfrm>
          <a:prstGeom prst="rect">
            <a:avLst/>
          </a:prstGeom>
          <a:ln w="12700">
            <a:miter lim="400000"/>
          </a:ln>
        </p:spPr>
      </p:pic>
      <p:sp>
        <p:nvSpPr>
          <p:cNvPr id="308" name="Rectangle"/>
          <p:cNvSpPr/>
          <p:nvPr/>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9" name="Copyright © 2019 Sinch. All rights reserved. NDA Confidential."/>
          <p:cNvSpPr txBox="1"/>
          <p:nvPr/>
        </p:nvSpPr>
        <p:spPr>
          <a:xfrm>
            <a:off x="2070798" y="12810066"/>
            <a:ext cx="7933822" cy="22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pic>
        <p:nvPicPr>
          <p:cNvPr id="310" name="Image" descr="Image"/>
          <p:cNvPicPr>
            <a:picLocks noChangeAspect="1"/>
          </p:cNvPicPr>
          <p:nvPr/>
        </p:nvPicPr>
        <p:blipFill>
          <a:blip r:embed="rId3"/>
          <a:stretch>
            <a:fillRect/>
          </a:stretch>
        </p:blipFill>
        <p:spPr>
          <a:xfrm>
            <a:off x="992701" y="12813952"/>
            <a:ext cx="910198" cy="288563"/>
          </a:xfrm>
          <a:prstGeom prst="rect">
            <a:avLst/>
          </a:prstGeom>
          <a:ln w="12700">
            <a:miter lim="400000"/>
          </a:ln>
        </p:spPr>
      </p:pic>
      <p:sp>
        <p:nvSpPr>
          <p:cNvPr id="356" name="Migrating a US Short Code from another aggregator to Sinch will follow a very similar process to a new short code set up. We will still require a campaign brief, short code receipt, CTA screenshot, in addition to the migration letter. We will schedule th"/>
          <p:cNvSpPr txBox="1"/>
          <p:nvPr/>
        </p:nvSpPr>
        <p:spPr>
          <a:xfrm>
            <a:off x="2381384" y="4040585"/>
            <a:ext cx="19184033" cy="81031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lvl="1" indent="0" algn="l" defTabSz="457200">
              <a:lnSpc>
                <a:spcPts val="4200"/>
              </a:lnSpc>
              <a:defRPr sz="2800" b="0">
                <a:solidFill>
                  <a:srgbClr val="333E47"/>
                </a:solidFill>
                <a:latin typeface="Helvetica"/>
                <a:ea typeface="Helvetica"/>
                <a:cs typeface="Helvetica"/>
                <a:sym typeface="Helvetica"/>
              </a:defRPr>
            </a:pPr>
            <a:r>
              <a:rPr lang="en-GB" sz="2800" dirty="0">
                <a:solidFill>
                  <a:srgbClr val="333E47"/>
                </a:solidFill>
                <a:cs typeface="Helvetica"/>
              </a:rPr>
              <a:t>Scenario #1: (Implementation Complexity: Low (Sinch), High (Client) / Traffic Impact: Low) </a:t>
            </a:r>
            <a:endParaRPr lang="en-US" dirty="0"/>
          </a:p>
          <a:p>
            <a:pPr algn="l" defTabSz="457200">
              <a:lnSpc>
                <a:spcPct val="150000"/>
              </a:lnSpc>
              <a:spcBef>
                <a:spcPts val="500"/>
              </a:spcBef>
              <a:spcAft>
                <a:spcPts val="500"/>
              </a:spcAft>
              <a:defRPr sz="2800" b="0">
                <a:solidFill>
                  <a:srgbClr val="333E47"/>
                </a:solidFill>
                <a:latin typeface="Helvetica"/>
                <a:ea typeface="Helvetica"/>
                <a:cs typeface="Helvetica"/>
                <a:sym typeface="Helvetica"/>
              </a:defRPr>
            </a:pPr>
            <a:r>
              <a:rPr lang="en-GB" sz="2800" b="0" i="1" dirty="0">
                <a:solidFill>
                  <a:srgbClr val="333E47"/>
                </a:solidFill>
                <a:latin typeface="Helvetica"/>
                <a:cs typeface="Helvetica"/>
              </a:rPr>
              <a:t>With the Client being able to "scrub" their MSISDN database, this MT traffic migration strategy allows client to control routing on their side based on the </a:t>
            </a:r>
            <a:r>
              <a:rPr lang="en-GB" sz="2800" b="0" i="1" dirty="0" err="1">
                <a:solidFill>
                  <a:srgbClr val="333E47"/>
                </a:solidFill>
                <a:latin typeface="Helvetica"/>
                <a:cs typeface="Helvetica"/>
              </a:rPr>
              <a:t>OperatorID</a:t>
            </a:r>
            <a:r>
              <a:rPr lang="en-GB" sz="2800" b="0" i="1" dirty="0">
                <a:solidFill>
                  <a:srgbClr val="333E47"/>
                </a:solidFill>
                <a:latin typeface="Helvetica"/>
                <a:cs typeface="Helvetica"/>
              </a:rPr>
              <a:t> set in the inbound MOs to trigger the MT traffic switchover towards CLX.</a:t>
            </a:r>
          </a:p>
          <a:p>
            <a:pPr algn="l" defTabSz="457200">
              <a:lnSpc>
                <a:spcPct val="150000"/>
              </a:lnSpc>
              <a:spcBef>
                <a:spcPts val="500"/>
              </a:spcBef>
              <a:spcAft>
                <a:spcPts val="500"/>
              </a:spcAft>
              <a:defRPr sz="2800" b="0">
                <a:solidFill>
                  <a:srgbClr val="333E47"/>
                </a:solidFill>
                <a:latin typeface="Helvetica"/>
                <a:ea typeface="Helvetica"/>
                <a:cs typeface="Helvetica"/>
                <a:sym typeface="Helvetica"/>
              </a:defRPr>
            </a:pPr>
            <a:endParaRPr lang="en-GB" sz="2800" b="0" dirty="0">
              <a:solidFill>
                <a:srgbClr val="333E47"/>
              </a:solidFill>
              <a:latin typeface="Helvetica"/>
              <a:cs typeface="Helvetica"/>
            </a:endParaRPr>
          </a:p>
          <a:p>
            <a:pPr algn="l" defTabSz="457200">
              <a:lnSpc>
                <a:spcPct val="150000"/>
              </a:lnSpc>
              <a:spcBef>
                <a:spcPts val="500"/>
              </a:spcBef>
              <a:spcAft>
                <a:spcPts val="500"/>
              </a:spcAft>
              <a:defRPr sz="2800" b="0">
                <a:solidFill>
                  <a:srgbClr val="333E47"/>
                </a:solidFill>
                <a:latin typeface="Helvetica"/>
                <a:ea typeface="Helvetica"/>
                <a:cs typeface="Helvetica"/>
                <a:sym typeface="Helvetica"/>
              </a:defRPr>
            </a:pPr>
            <a:r>
              <a:rPr lang="en-GB" sz="2800" b="0" dirty="0">
                <a:solidFill>
                  <a:srgbClr val="333E47"/>
                </a:solidFill>
                <a:cs typeface="Helvetica"/>
              </a:rPr>
              <a:t>Scenario #2: (Implementation Complexity: Low (Sinch), Low (Client) / Traffic Impact: High) </a:t>
            </a:r>
          </a:p>
          <a:p>
            <a:pPr algn="l" defTabSz="457200">
              <a:lnSpc>
                <a:spcPct val="150000"/>
              </a:lnSpc>
              <a:spcBef>
                <a:spcPts val="500"/>
              </a:spcBef>
              <a:spcAft>
                <a:spcPts val="500"/>
              </a:spcAft>
              <a:defRPr sz="2800" b="0">
                <a:solidFill>
                  <a:srgbClr val="333E47"/>
                </a:solidFill>
                <a:latin typeface="Helvetica"/>
                <a:ea typeface="Helvetica"/>
                <a:cs typeface="Helvetica"/>
                <a:sym typeface="Helvetica"/>
              </a:defRPr>
            </a:pPr>
            <a:r>
              <a:rPr lang="en-GB" sz="2800" b="0" i="1" dirty="0">
                <a:solidFill>
                  <a:srgbClr val="333E47"/>
                </a:solidFill>
                <a:latin typeface="Helvetica"/>
                <a:cs typeface="Helvetica"/>
              </a:rPr>
              <a:t>With the Client unable to "scrub" their MSISDN database and rely on Sinch Operator-Lookup during MT routing, Client has no control of routing on their side to segregate MT traffic to be routed between aggregators. In this scenario, Client will start forwarding 100% of the MT traffic for the short code being migrated immediately after the first carrier has completed the migration between aggregators. MT traffic from the migrated short code towards carriers that have not completed the migration yet will be rejected or failed. Client will retry sending the failed MT requests via the previous aggregator.</a:t>
            </a:r>
          </a:p>
          <a:p>
            <a:pPr indent="0" algn="l" defTabSz="457200">
              <a:lnSpc>
                <a:spcPts val="4200"/>
              </a:lnSpc>
              <a:defRPr sz="2800" b="0">
                <a:solidFill>
                  <a:srgbClr val="333E47"/>
                </a:solidFill>
                <a:latin typeface="Helvetica"/>
                <a:ea typeface="Helvetica"/>
                <a:cs typeface="Helvetica"/>
                <a:sym typeface="Helvetica"/>
              </a:defRPr>
            </a:pPr>
            <a:endParaRPr lang="en-GB" dirty="0"/>
          </a:p>
        </p:txBody>
      </p:sp>
      <p:sp>
        <p:nvSpPr>
          <p:cNvPr id="2" name="Terms &amp; Conditions">
            <a:extLst>
              <a:ext uri="{FF2B5EF4-FFF2-40B4-BE49-F238E27FC236}">
                <a16:creationId xmlns:a16="http://schemas.microsoft.com/office/drawing/2014/main" id="{E10C02F9-4A99-4BB5-ABE7-6E46B7BE17C4}"/>
              </a:ext>
            </a:extLst>
          </p:cNvPr>
          <p:cNvSpPr txBox="1"/>
          <p:nvPr/>
        </p:nvSpPr>
        <p:spPr>
          <a:xfrm>
            <a:off x="2189291" y="2780246"/>
            <a:ext cx="9370516" cy="13831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spAutoFit/>
          </a:bodyPr>
          <a:lstStyle/>
          <a:p>
            <a:pPr lvl="1" algn="l" defTabSz="457200">
              <a:defRPr sz="4000" b="0">
                <a:solidFill>
                  <a:srgbClr val="333E47"/>
                </a:solidFill>
                <a:latin typeface="Helvetica"/>
                <a:ea typeface="Helvetica"/>
                <a:cs typeface="Helvetica"/>
                <a:sym typeface="Helvetica"/>
              </a:defRPr>
            </a:pPr>
            <a:r>
              <a:rPr lang="en-US" dirty="0"/>
              <a:t>Technical Migration Strategies</a:t>
            </a:r>
          </a:p>
          <a:p>
            <a:pPr lvl="1" indent="0" algn="l" defTabSz="457200">
              <a:lnSpc>
                <a:spcPts val="5700"/>
              </a:lnSpc>
              <a:defRPr sz="4000" b="0">
                <a:solidFill>
                  <a:srgbClr val="333E47"/>
                </a:solidFill>
                <a:latin typeface="Helvetica"/>
                <a:ea typeface="Helvetica"/>
                <a:cs typeface="Helvetica"/>
                <a:sym typeface="Helvetica"/>
              </a:defRPr>
            </a:pPr>
            <a:endParaRPr dirty="0"/>
          </a:p>
        </p:txBody>
      </p:sp>
    </p:spTree>
    <p:extLst>
      <p:ext uri="{BB962C8B-B14F-4D97-AF65-F5344CB8AC3E}">
        <p14:creationId xmlns:p14="http://schemas.microsoft.com/office/powerpoint/2010/main" val="45137701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Rectangle"/>
          <p:cNvSpPr/>
          <p:nvPr/>
        </p:nvSpPr>
        <p:spPr>
          <a:xfrm>
            <a:off x="0" y="0"/>
            <a:ext cx="24384000" cy="13716000"/>
          </a:xfrm>
          <a:prstGeom prst="rect">
            <a:avLst/>
          </a:prstGeom>
          <a:solidFill>
            <a:srgbClr val="5C078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9" name="Thank you"/>
          <p:cNvSpPr txBox="1"/>
          <p:nvPr/>
        </p:nvSpPr>
        <p:spPr>
          <a:xfrm>
            <a:off x="3571128" y="5525057"/>
            <a:ext cx="6931644" cy="1079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ts val="8500"/>
              </a:lnSpc>
              <a:defRPr sz="6400">
                <a:solidFill>
                  <a:srgbClr val="FFFFFF"/>
                </a:solidFill>
                <a:latin typeface="Helvetica"/>
                <a:ea typeface="Helvetica"/>
                <a:cs typeface="Helvetica"/>
                <a:sym typeface="Helvetica"/>
              </a:defRPr>
            </a:lvl1pPr>
          </a:lstStyle>
          <a:p>
            <a:r>
              <a:t>Thank you</a:t>
            </a:r>
          </a:p>
        </p:txBody>
      </p:sp>
      <p:pic>
        <p:nvPicPr>
          <p:cNvPr id="360" name="Image" descr="Image"/>
          <p:cNvPicPr>
            <a:picLocks noChangeAspect="1"/>
          </p:cNvPicPr>
          <p:nvPr/>
        </p:nvPicPr>
        <p:blipFill>
          <a:blip r:embed="rId2"/>
          <a:stretch>
            <a:fillRect/>
          </a:stretch>
        </p:blipFill>
        <p:spPr>
          <a:xfrm>
            <a:off x="1884608" y="5750929"/>
            <a:ext cx="1207080" cy="627757"/>
          </a:xfrm>
          <a:prstGeom prst="rect">
            <a:avLst/>
          </a:prstGeom>
          <a:ln w="12700">
            <a:miter lim="400000"/>
          </a:ln>
        </p:spPr>
      </p:pic>
      <p:pic>
        <p:nvPicPr>
          <p:cNvPr id="361" name="Image" descr="Image"/>
          <p:cNvPicPr>
            <a:picLocks noChangeAspect="1"/>
          </p:cNvPicPr>
          <p:nvPr/>
        </p:nvPicPr>
        <p:blipFill>
          <a:blip r:embed="rId3"/>
          <a:stretch>
            <a:fillRect/>
          </a:stretch>
        </p:blipFill>
        <p:spPr>
          <a:xfrm>
            <a:off x="21501893" y="12382066"/>
            <a:ext cx="2243307" cy="7112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Image" descr="Image"/>
          <p:cNvPicPr>
            <a:picLocks noChangeAspect="1"/>
          </p:cNvPicPr>
          <p:nvPr/>
        </p:nvPicPr>
        <p:blipFill>
          <a:blip r:embed="rId2"/>
          <a:stretch>
            <a:fillRect/>
          </a:stretch>
        </p:blipFill>
        <p:spPr>
          <a:xfrm>
            <a:off x="22750708" y="806761"/>
            <a:ext cx="910198" cy="473360"/>
          </a:xfrm>
          <a:prstGeom prst="rect">
            <a:avLst/>
          </a:prstGeom>
          <a:ln w="12700">
            <a:miter lim="400000"/>
          </a:ln>
        </p:spPr>
      </p:pic>
      <p:sp>
        <p:nvSpPr>
          <p:cNvPr id="127" name="Rectangle"/>
          <p:cNvSpPr/>
          <p:nvPr/>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8" name="Agenda"/>
          <p:cNvSpPr txBox="1"/>
          <p:nvPr/>
        </p:nvSpPr>
        <p:spPr>
          <a:xfrm>
            <a:off x="2377328" y="1435657"/>
            <a:ext cx="15431126" cy="1079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ts val="8500"/>
              </a:lnSpc>
              <a:defRPr sz="6400">
                <a:solidFill>
                  <a:srgbClr val="5C078B"/>
                </a:solidFill>
                <a:latin typeface="Helvetica"/>
                <a:ea typeface="Helvetica"/>
                <a:cs typeface="Helvetica"/>
                <a:sym typeface="Helvetica"/>
              </a:defRPr>
            </a:lvl1pPr>
          </a:lstStyle>
          <a:p>
            <a:r>
              <a:t>Agenda</a:t>
            </a:r>
          </a:p>
        </p:txBody>
      </p:sp>
      <p:sp>
        <p:nvSpPr>
          <p:cNvPr id="129"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pic>
        <p:nvPicPr>
          <p:cNvPr id="130" name="Image" descr="Image"/>
          <p:cNvPicPr>
            <a:picLocks noChangeAspect="1"/>
          </p:cNvPicPr>
          <p:nvPr/>
        </p:nvPicPr>
        <p:blipFill>
          <a:blip r:embed="rId3"/>
          <a:stretch>
            <a:fillRect/>
          </a:stretch>
        </p:blipFill>
        <p:spPr>
          <a:xfrm>
            <a:off x="992701" y="12813952"/>
            <a:ext cx="910198" cy="288563"/>
          </a:xfrm>
          <a:prstGeom prst="rect">
            <a:avLst/>
          </a:prstGeom>
          <a:ln w="12700">
            <a:miter lim="400000"/>
          </a:ln>
        </p:spPr>
      </p:pic>
      <p:sp>
        <p:nvSpPr>
          <p:cNvPr id="131" name="Activation Process"/>
          <p:cNvSpPr txBox="1"/>
          <p:nvPr/>
        </p:nvSpPr>
        <p:spPr>
          <a:xfrm>
            <a:off x="2429372" y="3471266"/>
            <a:ext cx="8071480"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Activation Process</a:t>
            </a:r>
          </a:p>
        </p:txBody>
      </p:sp>
      <p:sp>
        <p:nvSpPr>
          <p:cNvPr id="132" name="Line"/>
          <p:cNvSpPr/>
          <p:nvPr/>
        </p:nvSpPr>
        <p:spPr>
          <a:xfrm>
            <a:off x="2337675" y="4632966"/>
            <a:ext cx="3196265" cy="1"/>
          </a:xfrm>
          <a:prstGeom prst="line">
            <a:avLst/>
          </a:prstGeom>
          <a:ln w="25400">
            <a:solidFill>
              <a:srgbClr val="FFC658"/>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3" name="Rules and Regulations"/>
          <p:cNvSpPr txBox="1"/>
          <p:nvPr/>
        </p:nvSpPr>
        <p:spPr>
          <a:xfrm>
            <a:off x="2429372" y="5280993"/>
            <a:ext cx="8071480"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Rules and Regulations</a:t>
            </a:r>
          </a:p>
        </p:txBody>
      </p:sp>
      <p:sp>
        <p:nvSpPr>
          <p:cNvPr id="134" name="Line"/>
          <p:cNvSpPr/>
          <p:nvPr/>
        </p:nvSpPr>
        <p:spPr>
          <a:xfrm>
            <a:off x="2337675" y="6598375"/>
            <a:ext cx="3196265" cy="1"/>
          </a:xfrm>
          <a:prstGeom prst="line">
            <a:avLst/>
          </a:prstGeom>
          <a:ln w="25400">
            <a:solidFill>
              <a:srgbClr val="FFC658"/>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5" name="Examples"/>
          <p:cNvSpPr txBox="1"/>
          <p:nvPr/>
        </p:nvSpPr>
        <p:spPr>
          <a:xfrm>
            <a:off x="2429372" y="7246403"/>
            <a:ext cx="8071480"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Examples</a:t>
            </a:r>
          </a:p>
        </p:txBody>
      </p:sp>
      <p:sp>
        <p:nvSpPr>
          <p:cNvPr id="136" name="Line"/>
          <p:cNvSpPr/>
          <p:nvPr/>
        </p:nvSpPr>
        <p:spPr>
          <a:xfrm>
            <a:off x="2337675" y="8440530"/>
            <a:ext cx="3196265" cy="1"/>
          </a:xfrm>
          <a:prstGeom prst="line">
            <a:avLst/>
          </a:prstGeom>
          <a:ln w="25400">
            <a:solidFill>
              <a:srgbClr val="FFC658"/>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7" name="Testing"/>
          <p:cNvSpPr txBox="1"/>
          <p:nvPr/>
        </p:nvSpPr>
        <p:spPr>
          <a:xfrm>
            <a:off x="2429372" y="9088558"/>
            <a:ext cx="8071480"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Testing </a:t>
            </a:r>
          </a:p>
        </p:txBody>
      </p:sp>
      <p:sp>
        <p:nvSpPr>
          <p:cNvPr id="138" name="Line"/>
          <p:cNvSpPr/>
          <p:nvPr/>
        </p:nvSpPr>
        <p:spPr>
          <a:xfrm>
            <a:off x="2337675" y="10284024"/>
            <a:ext cx="3196265" cy="1"/>
          </a:xfrm>
          <a:prstGeom prst="line">
            <a:avLst/>
          </a:prstGeom>
          <a:ln w="25400">
            <a:solidFill>
              <a:srgbClr val="FFC658"/>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9" name="Migration Process"/>
          <p:cNvSpPr txBox="1"/>
          <p:nvPr/>
        </p:nvSpPr>
        <p:spPr>
          <a:xfrm>
            <a:off x="2429372" y="10932052"/>
            <a:ext cx="8071480"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Migration Process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Image" descr="Image"/>
          <p:cNvPicPr>
            <a:picLocks noChangeAspect="1"/>
          </p:cNvPicPr>
          <p:nvPr/>
        </p:nvPicPr>
        <p:blipFill>
          <a:blip r:embed="rId2"/>
          <a:srcRect l="439" t="920" r="47193" b="20376"/>
          <a:stretch>
            <a:fillRect/>
          </a:stretch>
        </p:blipFill>
        <p:spPr>
          <a:xfrm>
            <a:off x="12231171" y="-1"/>
            <a:ext cx="12168521" cy="13716002"/>
          </a:xfrm>
          <a:prstGeom prst="rect">
            <a:avLst/>
          </a:prstGeom>
          <a:ln w="12700">
            <a:miter lim="400000"/>
          </a:ln>
        </p:spPr>
      </p:pic>
      <p:pic>
        <p:nvPicPr>
          <p:cNvPr id="142" name="Image" descr="Image"/>
          <p:cNvPicPr>
            <a:picLocks noChangeAspect="1"/>
          </p:cNvPicPr>
          <p:nvPr/>
        </p:nvPicPr>
        <p:blipFill>
          <a:blip r:embed="rId3"/>
          <a:stretch>
            <a:fillRect/>
          </a:stretch>
        </p:blipFill>
        <p:spPr>
          <a:xfrm>
            <a:off x="22750708" y="806761"/>
            <a:ext cx="910198" cy="473360"/>
          </a:xfrm>
          <a:prstGeom prst="rect">
            <a:avLst/>
          </a:prstGeom>
          <a:ln w="12700">
            <a:miter lim="400000"/>
          </a:ln>
        </p:spPr>
      </p:pic>
      <p:sp>
        <p:nvSpPr>
          <p:cNvPr id="143" name="Rectangle"/>
          <p:cNvSpPr/>
          <p:nvPr/>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44"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pic>
        <p:nvPicPr>
          <p:cNvPr id="145" name="Image" descr="Image"/>
          <p:cNvPicPr>
            <a:picLocks noChangeAspect="1"/>
          </p:cNvPicPr>
          <p:nvPr/>
        </p:nvPicPr>
        <p:blipFill>
          <a:blip r:embed="rId4"/>
          <a:stretch>
            <a:fillRect/>
          </a:stretch>
        </p:blipFill>
        <p:spPr>
          <a:xfrm>
            <a:off x="992701" y="12813952"/>
            <a:ext cx="910198" cy="288563"/>
          </a:xfrm>
          <a:prstGeom prst="rect">
            <a:avLst/>
          </a:prstGeom>
          <a:ln w="12700">
            <a:miter lim="400000"/>
          </a:ln>
        </p:spPr>
      </p:pic>
      <p:sp>
        <p:nvSpPr>
          <p:cNvPr id="146" name="Activation"/>
          <p:cNvSpPr txBox="1">
            <a:spLocks noGrp="1"/>
          </p:cNvSpPr>
          <p:nvPr>
            <p:ph type="ctrTitle"/>
          </p:nvPr>
        </p:nvSpPr>
        <p:spPr>
          <a:xfrm>
            <a:off x="2383366" y="1437105"/>
            <a:ext cx="9362287" cy="1008381"/>
          </a:xfrm>
          <a:prstGeom prst="rect">
            <a:avLst/>
          </a:prstGeom>
        </p:spPr>
        <p:txBody>
          <a:bodyPr anchor="t">
            <a:noAutofit/>
          </a:bodyPr>
          <a:lstStyle>
            <a:lvl1pPr algn="l" defTabSz="457200">
              <a:lnSpc>
                <a:spcPts val="8500"/>
              </a:lnSpc>
              <a:defRPr sz="6400" b="1">
                <a:solidFill>
                  <a:srgbClr val="5C078B"/>
                </a:solidFill>
                <a:latin typeface="Helvetica"/>
                <a:ea typeface="Helvetica"/>
                <a:cs typeface="Helvetica"/>
                <a:sym typeface="Helvetica"/>
              </a:defRPr>
            </a:lvl1pPr>
          </a:lstStyle>
          <a:p>
            <a:r>
              <a:t>Activation</a:t>
            </a:r>
          </a:p>
        </p:txBody>
      </p:sp>
      <p:sp>
        <p:nvSpPr>
          <p:cNvPr id="147" name="Activating a short code in the US is a 6-8 week process which is heavily dependent on campaign readiness. This means most of this time pertains to campaign review and editing.…"/>
          <p:cNvSpPr txBox="1"/>
          <p:nvPr/>
        </p:nvSpPr>
        <p:spPr>
          <a:xfrm>
            <a:off x="2429372" y="4691379"/>
            <a:ext cx="7933822" cy="43332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110000"/>
              </a:lnSpc>
              <a:defRPr sz="2800" b="0">
                <a:solidFill>
                  <a:srgbClr val="333E47"/>
                </a:solidFill>
                <a:latin typeface="Helvetica"/>
                <a:ea typeface="Helvetica"/>
                <a:cs typeface="Helvetica"/>
                <a:sym typeface="Helvetica"/>
              </a:defRPr>
            </a:pPr>
            <a:r>
              <a:t>Activating a short code in the US is a 6-8 week process which is heavily dependent on campaign readiness. This means most of this time pertains to campaign review and editing.</a:t>
            </a:r>
          </a:p>
          <a:p>
            <a:pPr algn="l" defTabSz="457200">
              <a:lnSpc>
                <a:spcPct val="110000"/>
              </a:lnSpc>
              <a:defRPr sz="2800" b="0">
                <a:solidFill>
                  <a:srgbClr val="333E47"/>
                </a:solidFill>
                <a:latin typeface="Helvetica"/>
                <a:ea typeface="Helvetica"/>
                <a:cs typeface="Helvetica"/>
                <a:sym typeface="Helvetica"/>
              </a:defRPr>
            </a:pPr>
            <a:endParaRPr/>
          </a:p>
          <a:p>
            <a:pPr algn="l" defTabSz="457200">
              <a:lnSpc>
                <a:spcPct val="110000"/>
              </a:lnSpc>
              <a:defRPr sz="2800" b="0">
                <a:solidFill>
                  <a:srgbClr val="333E47"/>
                </a:solidFill>
                <a:latin typeface="Helvetica"/>
                <a:ea typeface="Helvetica"/>
                <a:cs typeface="Helvetica"/>
                <a:sym typeface="Helvetica"/>
              </a:defRPr>
            </a:pPr>
            <a:r>
              <a:t>Many campaigns are not ready to be filed with the carriers upon first presentation and we are here to help with the process of ensuring a campaign is compliant.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ules and Regulations"/>
          <p:cNvSpPr txBox="1"/>
          <p:nvPr/>
        </p:nvSpPr>
        <p:spPr>
          <a:xfrm>
            <a:off x="2387600" y="1431495"/>
            <a:ext cx="8767796" cy="11445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defTabSz="457200">
              <a:lnSpc>
                <a:spcPts val="8100"/>
              </a:lnSpc>
              <a:defRPr sz="6000">
                <a:solidFill>
                  <a:srgbClr val="5C078B"/>
                </a:solidFill>
                <a:latin typeface="Helvetica"/>
                <a:ea typeface="Helvetica"/>
                <a:cs typeface="Helvetica"/>
                <a:sym typeface="Helvetica"/>
              </a:defRPr>
            </a:lvl1pPr>
          </a:lstStyle>
          <a:p>
            <a:r>
              <a:t>Rules and Regulations</a:t>
            </a:r>
          </a:p>
        </p:txBody>
      </p:sp>
      <p:pic>
        <p:nvPicPr>
          <p:cNvPr id="150" name="Image" descr="Image"/>
          <p:cNvPicPr>
            <a:picLocks noChangeAspect="1"/>
          </p:cNvPicPr>
          <p:nvPr/>
        </p:nvPicPr>
        <p:blipFill>
          <a:blip r:embed="rId2"/>
          <a:stretch>
            <a:fillRect/>
          </a:stretch>
        </p:blipFill>
        <p:spPr>
          <a:xfrm>
            <a:off x="22750708" y="806761"/>
            <a:ext cx="910198" cy="473360"/>
          </a:xfrm>
          <a:prstGeom prst="rect">
            <a:avLst/>
          </a:prstGeom>
          <a:ln w="12700">
            <a:miter lim="400000"/>
          </a:ln>
        </p:spPr>
      </p:pic>
      <p:sp>
        <p:nvSpPr>
          <p:cNvPr id="151" name="Rectangle"/>
          <p:cNvSpPr/>
          <p:nvPr/>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2"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pic>
        <p:nvPicPr>
          <p:cNvPr id="153" name="Image" descr="Image"/>
          <p:cNvPicPr>
            <a:picLocks noChangeAspect="1"/>
          </p:cNvPicPr>
          <p:nvPr/>
        </p:nvPicPr>
        <p:blipFill>
          <a:blip r:embed="rId3"/>
          <a:stretch>
            <a:fillRect/>
          </a:stretch>
        </p:blipFill>
        <p:spPr>
          <a:xfrm>
            <a:off x="992701" y="12813952"/>
            <a:ext cx="910198" cy="288563"/>
          </a:xfrm>
          <a:prstGeom prst="rect">
            <a:avLst/>
          </a:prstGeom>
          <a:ln w="12700">
            <a:miter lim="400000"/>
          </a:ln>
        </p:spPr>
      </p:pic>
      <p:sp>
        <p:nvSpPr>
          <p:cNvPr id="154" name="All US Short code programs are required to have a call to action. This is how the program is advertised to the user and how consent is granted to receive messages. A Call to Action may be presented verbally (i.e. point of sale), via print ad (i.e. “text "/>
          <p:cNvSpPr txBox="1"/>
          <p:nvPr/>
        </p:nvSpPr>
        <p:spPr>
          <a:xfrm>
            <a:off x="2429372" y="4965770"/>
            <a:ext cx="8684252" cy="5758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110000"/>
              </a:lnSpc>
              <a:defRPr sz="2800" b="0">
                <a:solidFill>
                  <a:srgbClr val="333E47"/>
                </a:solidFill>
                <a:latin typeface="Helvetica"/>
                <a:ea typeface="Helvetica"/>
                <a:cs typeface="Helvetica"/>
                <a:sym typeface="Helvetica"/>
              </a:defRPr>
            </a:pPr>
            <a:r>
              <a:t>All US Short code programs are required to have a call to action. This is how the program is advertised to the user and how consent is granted to receive messages. A Call to Action may be presented verbally (i.e. point of sale), via print ad (i.e. “text JOIN to xxxxx) or via web (i.e. mobile number entry).</a:t>
            </a:r>
          </a:p>
          <a:p>
            <a:pPr algn="l" defTabSz="457200">
              <a:lnSpc>
                <a:spcPct val="110000"/>
              </a:lnSpc>
              <a:defRPr sz="2800" b="0">
                <a:solidFill>
                  <a:srgbClr val="333E47"/>
                </a:solidFill>
                <a:latin typeface="Helvetica"/>
                <a:ea typeface="Helvetica"/>
                <a:cs typeface="Helvetica"/>
                <a:sym typeface="Helvetica"/>
              </a:defRPr>
            </a:pPr>
            <a:endParaRPr/>
          </a:p>
          <a:p>
            <a:pPr algn="l" defTabSz="457200">
              <a:lnSpc>
                <a:spcPct val="110000"/>
              </a:lnSpc>
              <a:defRPr sz="2800" b="0">
                <a:solidFill>
                  <a:srgbClr val="333E47"/>
                </a:solidFill>
                <a:latin typeface="Helvetica"/>
                <a:ea typeface="Helvetica"/>
                <a:cs typeface="Helvetica"/>
                <a:sym typeface="Helvetica"/>
              </a:defRPr>
            </a:pPr>
            <a:r>
              <a:t>The Call to Action must include the following criteria: </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Program description</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Message frequency</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“Message and data rates may apply”</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Link to Terms &amp; Conditions and Privacy Policy</a:t>
            </a:r>
          </a:p>
        </p:txBody>
      </p:sp>
      <p:sp>
        <p:nvSpPr>
          <p:cNvPr id="155" name="The brand’s terms and conditions page will be reviewed for the following criteria:…"/>
          <p:cNvSpPr txBox="1"/>
          <p:nvPr/>
        </p:nvSpPr>
        <p:spPr>
          <a:xfrm>
            <a:off x="13499557" y="4965770"/>
            <a:ext cx="8684251" cy="4808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110000"/>
              </a:lnSpc>
              <a:defRPr sz="2800" b="0">
                <a:solidFill>
                  <a:srgbClr val="333E47"/>
                </a:solidFill>
                <a:latin typeface="Helvetica"/>
                <a:ea typeface="Helvetica"/>
                <a:cs typeface="Helvetica"/>
                <a:sym typeface="Helvetica"/>
              </a:defRPr>
            </a:pPr>
            <a:r>
              <a:t>The brand’s terms and conditions page will be reviewed for the following criteria:</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Program name and description</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Message frequency</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“Message and data rates may apply”</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Customer care information (i.e. Reply HELP for help)</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Opt out instructions (i.e. Reply STOP to end)</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Link to Privacy Policy</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“Carriers are not liable for delayed or undelivered messages”</a:t>
            </a:r>
          </a:p>
        </p:txBody>
      </p:sp>
      <p:sp>
        <p:nvSpPr>
          <p:cNvPr id="156" name="Call to Action"/>
          <p:cNvSpPr txBox="1"/>
          <p:nvPr/>
        </p:nvSpPr>
        <p:spPr>
          <a:xfrm>
            <a:off x="2402728" y="4008049"/>
            <a:ext cx="7933822"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0" algn="l" defTabSz="457200">
              <a:lnSpc>
                <a:spcPts val="5700"/>
              </a:lnSpc>
              <a:defRPr sz="4000" b="0">
                <a:solidFill>
                  <a:srgbClr val="333E47"/>
                </a:solidFill>
                <a:latin typeface="Helvetica"/>
                <a:ea typeface="Helvetica"/>
                <a:cs typeface="Helvetica"/>
                <a:sym typeface="Helvetica"/>
              </a:defRPr>
            </a:pPr>
            <a:r>
              <a:t>Call to Action </a:t>
            </a:r>
          </a:p>
        </p:txBody>
      </p:sp>
      <p:sp>
        <p:nvSpPr>
          <p:cNvPr id="157" name="Terms and Conditions"/>
          <p:cNvSpPr txBox="1"/>
          <p:nvPr/>
        </p:nvSpPr>
        <p:spPr>
          <a:xfrm>
            <a:off x="13551041" y="4008049"/>
            <a:ext cx="7933822"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0" algn="l" defTabSz="457200">
              <a:lnSpc>
                <a:spcPts val="5700"/>
              </a:lnSpc>
              <a:defRPr sz="4000" b="0">
                <a:solidFill>
                  <a:srgbClr val="333E47"/>
                </a:solidFill>
                <a:latin typeface="Helvetica"/>
                <a:ea typeface="Helvetica"/>
                <a:cs typeface="Helvetica"/>
                <a:sym typeface="Helvetica"/>
              </a:defRPr>
            </a:pPr>
            <a:r>
              <a:t>Terms and Conditions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ules and Regulations"/>
          <p:cNvSpPr txBox="1"/>
          <p:nvPr/>
        </p:nvSpPr>
        <p:spPr>
          <a:xfrm>
            <a:off x="2387600" y="1431495"/>
            <a:ext cx="8767796" cy="11445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defTabSz="457200">
              <a:lnSpc>
                <a:spcPts val="8100"/>
              </a:lnSpc>
              <a:defRPr sz="6000">
                <a:solidFill>
                  <a:srgbClr val="5C078B"/>
                </a:solidFill>
                <a:latin typeface="Helvetica"/>
                <a:ea typeface="Helvetica"/>
                <a:cs typeface="Helvetica"/>
                <a:sym typeface="Helvetica"/>
              </a:defRPr>
            </a:lvl1pPr>
          </a:lstStyle>
          <a:p>
            <a:r>
              <a:t>Rules and Regulations</a:t>
            </a:r>
          </a:p>
        </p:txBody>
      </p:sp>
      <p:pic>
        <p:nvPicPr>
          <p:cNvPr id="160" name="Image" descr="Image"/>
          <p:cNvPicPr>
            <a:picLocks noChangeAspect="1"/>
          </p:cNvPicPr>
          <p:nvPr/>
        </p:nvPicPr>
        <p:blipFill>
          <a:blip r:embed="rId2"/>
          <a:stretch>
            <a:fillRect/>
          </a:stretch>
        </p:blipFill>
        <p:spPr>
          <a:xfrm>
            <a:off x="22750708" y="806761"/>
            <a:ext cx="910198" cy="473360"/>
          </a:xfrm>
          <a:prstGeom prst="rect">
            <a:avLst/>
          </a:prstGeom>
          <a:ln w="12700">
            <a:miter lim="400000"/>
          </a:ln>
        </p:spPr>
      </p:pic>
      <p:sp>
        <p:nvSpPr>
          <p:cNvPr id="161" name="Rectangle"/>
          <p:cNvSpPr/>
          <p:nvPr/>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2"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pic>
        <p:nvPicPr>
          <p:cNvPr id="163" name="Image" descr="Image"/>
          <p:cNvPicPr>
            <a:picLocks noChangeAspect="1"/>
          </p:cNvPicPr>
          <p:nvPr/>
        </p:nvPicPr>
        <p:blipFill>
          <a:blip r:embed="rId3"/>
          <a:stretch>
            <a:fillRect/>
          </a:stretch>
        </p:blipFill>
        <p:spPr>
          <a:xfrm>
            <a:off x="992701" y="12813952"/>
            <a:ext cx="910198" cy="288563"/>
          </a:xfrm>
          <a:prstGeom prst="rect">
            <a:avLst/>
          </a:prstGeom>
          <a:ln w="12700">
            <a:miter lim="400000"/>
          </a:ln>
        </p:spPr>
      </p:pic>
      <p:sp>
        <p:nvSpPr>
          <p:cNvPr id="164" name="It must be clear that the end user’s personal information will not be shared or sold to third parties for the purpose of marketing. In other words, only the brand that the user specifically provides consent to, may send messages to that user. Lead genera"/>
          <p:cNvSpPr txBox="1"/>
          <p:nvPr/>
        </p:nvSpPr>
        <p:spPr>
          <a:xfrm>
            <a:off x="2429372" y="5407729"/>
            <a:ext cx="8684252" cy="2908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It must be clear that the end user’s personal information will not be shared or sold to third parties for the purpose of marketing. In other words, only the brand that the user specifically provides consent to, may send messages to that user. Lead generation is not permitted.</a:t>
            </a:r>
          </a:p>
        </p:txBody>
      </p:sp>
      <p:sp>
        <p:nvSpPr>
          <p:cNvPr id="165" name="Recurring programs must send a confirmation message upon opt in. This is referred to as the opt in message, welcome message or initial message. All US Short codes are required to respond to HELP and opt out keywords (STOP, QUIT, CANCEL, END AND UNSUBSCRI"/>
          <p:cNvSpPr txBox="1"/>
          <p:nvPr/>
        </p:nvSpPr>
        <p:spPr>
          <a:xfrm>
            <a:off x="13499557" y="5407729"/>
            <a:ext cx="8684251" cy="3858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Recurring programs must send a confirmation message upon opt in. This is referred to as the opt in message, welcome message or initial message. All US Short codes are required to respond to HELP and opt out keywords (STOP, QUIT, CANCEL, END AND UNSUBSCRIBE) whether the program is recurring or one-time. See next page for required criteria for the opt in, help and opt out responses.</a:t>
            </a:r>
          </a:p>
        </p:txBody>
      </p:sp>
      <p:sp>
        <p:nvSpPr>
          <p:cNvPr id="166" name="Privacy Policy"/>
          <p:cNvSpPr txBox="1"/>
          <p:nvPr/>
        </p:nvSpPr>
        <p:spPr>
          <a:xfrm>
            <a:off x="2402728" y="4450009"/>
            <a:ext cx="7933822"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0" algn="l" defTabSz="457200">
              <a:lnSpc>
                <a:spcPts val="5700"/>
              </a:lnSpc>
              <a:defRPr sz="4000" b="0">
                <a:solidFill>
                  <a:srgbClr val="333E47"/>
                </a:solidFill>
                <a:latin typeface="Helvetica"/>
                <a:ea typeface="Helvetica"/>
                <a:cs typeface="Helvetica"/>
                <a:sym typeface="Helvetica"/>
              </a:defRPr>
            </a:pPr>
            <a:r>
              <a:t>Privacy Policy</a:t>
            </a:r>
          </a:p>
        </p:txBody>
      </p:sp>
      <p:sp>
        <p:nvSpPr>
          <p:cNvPr id="167" name="Message Flow"/>
          <p:cNvSpPr txBox="1"/>
          <p:nvPr/>
        </p:nvSpPr>
        <p:spPr>
          <a:xfrm>
            <a:off x="13551041" y="4450009"/>
            <a:ext cx="7933822"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0" algn="l" defTabSz="457200">
              <a:lnSpc>
                <a:spcPts val="5700"/>
              </a:lnSpc>
              <a:defRPr sz="4000" b="0">
                <a:solidFill>
                  <a:srgbClr val="333E47"/>
                </a:solidFill>
                <a:latin typeface="Helvetica"/>
                <a:ea typeface="Helvetica"/>
                <a:cs typeface="Helvetica"/>
                <a:sym typeface="Helvetica"/>
              </a:defRPr>
            </a:pPr>
            <a:r>
              <a:t>Message Flow</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Image" descr="Image"/>
          <p:cNvPicPr>
            <a:picLocks noChangeAspect="1"/>
          </p:cNvPicPr>
          <p:nvPr/>
        </p:nvPicPr>
        <p:blipFill>
          <a:blip r:embed="rId2"/>
          <a:stretch>
            <a:fillRect/>
          </a:stretch>
        </p:blipFill>
        <p:spPr>
          <a:xfrm>
            <a:off x="16402051" y="3557358"/>
            <a:ext cx="2609908" cy="2609908"/>
          </a:xfrm>
          <a:prstGeom prst="rect">
            <a:avLst/>
          </a:prstGeom>
          <a:ln w="12700">
            <a:miter lim="400000"/>
          </a:ln>
        </p:spPr>
      </p:pic>
      <p:pic>
        <p:nvPicPr>
          <p:cNvPr id="170" name="Image" descr="Image"/>
          <p:cNvPicPr>
            <a:picLocks noChangeAspect="1"/>
          </p:cNvPicPr>
          <p:nvPr/>
        </p:nvPicPr>
        <p:blipFill>
          <a:blip r:embed="rId3"/>
          <a:stretch>
            <a:fillRect/>
          </a:stretch>
        </p:blipFill>
        <p:spPr>
          <a:xfrm>
            <a:off x="9471248" y="3557358"/>
            <a:ext cx="2609908" cy="2609908"/>
          </a:xfrm>
          <a:prstGeom prst="rect">
            <a:avLst/>
          </a:prstGeom>
          <a:ln w="12700">
            <a:miter lim="400000"/>
          </a:ln>
        </p:spPr>
      </p:pic>
      <p:pic>
        <p:nvPicPr>
          <p:cNvPr id="171" name="Image" descr="Image"/>
          <p:cNvPicPr>
            <a:picLocks noChangeAspect="1"/>
          </p:cNvPicPr>
          <p:nvPr/>
        </p:nvPicPr>
        <p:blipFill>
          <a:blip r:embed="rId4"/>
          <a:stretch>
            <a:fillRect/>
          </a:stretch>
        </p:blipFill>
        <p:spPr>
          <a:xfrm>
            <a:off x="2526120" y="3557358"/>
            <a:ext cx="2609908" cy="2609908"/>
          </a:xfrm>
          <a:prstGeom prst="rect">
            <a:avLst/>
          </a:prstGeom>
          <a:ln w="12700">
            <a:miter lim="400000"/>
          </a:ln>
        </p:spPr>
      </p:pic>
      <p:pic>
        <p:nvPicPr>
          <p:cNvPr id="172" name="Image" descr="Image"/>
          <p:cNvPicPr>
            <a:picLocks noChangeAspect="1"/>
          </p:cNvPicPr>
          <p:nvPr/>
        </p:nvPicPr>
        <p:blipFill>
          <a:blip r:embed="rId5"/>
          <a:stretch>
            <a:fillRect/>
          </a:stretch>
        </p:blipFill>
        <p:spPr>
          <a:xfrm>
            <a:off x="22750708" y="806761"/>
            <a:ext cx="910198" cy="473360"/>
          </a:xfrm>
          <a:prstGeom prst="rect">
            <a:avLst/>
          </a:prstGeom>
          <a:ln w="12700">
            <a:miter lim="400000"/>
          </a:ln>
        </p:spPr>
      </p:pic>
      <p:sp>
        <p:nvSpPr>
          <p:cNvPr id="173" name="Rectangle"/>
          <p:cNvSpPr/>
          <p:nvPr/>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4"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pic>
        <p:nvPicPr>
          <p:cNvPr id="175" name="Image" descr="Image"/>
          <p:cNvPicPr>
            <a:picLocks noChangeAspect="1"/>
          </p:cNvPicPr>
          <p:nvPr/>
        </p:nvPicPr>
        <p:blipFill>
          <a:blip r:embed="rId6"/>
          <a:stretch>
            <a:fillRect/>
          </a:stretch>
        </p:blipFill>
        <p:spPr>
          <a:xfrm>
            <a:off x="992701" y="12813952"/>
            <a:ext cx="910198" cy="288563"/>
          </a:xfrm>
          <a:prstGeom prst="rect">
            <a:avLst/>
          </a:prstGeom>
          <a:ln w="12700">
            <a:miter lim="400000"/>
          </a:ln>
        </p:spPr>
      </p:pic>
      <p:sp>
        <p:nvSpPr>
          <p:cNvPr id="176" name="Message Flow"/>
          <p:cNvSpPr txBox="1">
            <a:spLocks noGrp="1"/>
          </p:cNvSpPr>
          <p:nvPr>
            <p:ph type="ctrTitle"/>
          </p:nvPr>
        </p:nvSpPr>
        <p:spPr>
          <a:xfrm>
            <a:off x="2387600" y="1431495"/>
            <a:ext cx="11269762" cy="1206372"/>
          </a:xfrm>
          <a:prstGeom prst="rect">
            <a:avLst/>
          </a:prstGeom>
        </p:spPr>
        <p:txBody>
          <a:bodyPr anchor="t">
            <a:noAutofit/>
          </a:bodyPr>
          <a:lstStyle>
            <a:lvl1pPr algn="l" defTabSz="457200">
              <a:lnSpc>
                <a:spcPts val="8500"/>
              </a:lnSpc>
              <a:defRPr sz="6400" b="1">
                <a:solidFill>
                  <a:srgbClr val="5C078B"/>
                </a:solidFill>
                <a:latin typeface="Helvetica"/>
                <a:ea typeface="Helvetica"/>
                <a:cs typeface="Helvetica"/>
                <a:sym typeface="Helvetica"/>
              </a:defRPr>
            </a:lvl1pPr>
          </a:lstStyle>
          <a:p>
            <a:r>
              <a:t>Message Flow</a:t>
            </a:r>
          </a:p>
        </p:txBody>
      </p:sp>
      <p:sp>
        <p:nvSpPr>
          <p:cNvPr id="177" name="Program/brand name…"/>
          <p:cNvSpPr txBox="1"/>
          <p:nvPr/>
        </p:nvSpPr>
        <p:spPr>
          <a:xfrm>
            <a:off x="2554973" y="7396251"/>
            <a:ext cx="5473615" cy="3858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Program/brand name </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Message frequency</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“Message and data rates may apply”</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Customer care information (i.e. Reply HELP for help)</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Opt out instructions (i.e. Reply STOP to end)</a:t>
            </a:r>
          </a:p>
        </p:txBody>
      </p:sp>
      <p:sp>
        <p:nvSpPr>
          <p:cNvPr id="178" name="Opt in Message"/>
          <p:cNvSpPr txBox="1"/>
          <p:nvPr/>
        </p:nvSpPr>
        <p:spPr>
          <a:xfrm>
            <a:off x="2554973" y="6456797"/>
            <a:ext cx="5473615"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4000">
                <a:solidFill>
                  <a:srgbClr val="5C078B"/>
                </a:solidFill>
                <a:latin typeface="Helvetica"/>
                <a:ea typeface="Helvetica"/>
                <a:cs typeface="Helvetica"/>
                <a:sym typeface="Helvetica"/>
              </a:defRPr>
            </a:lvl1pPr>
          </a:lstStyle>
          <a:p>
            <a:r>
              <a:t>Opt in Message</a:t>
            </a:r>
          </a:p>
        </p:txBody>
      </p:sp>
      <p:sp>
        <p:nvSpPr>
          <p:cNvPr id="179" name="Opt Out Response"/>
          <p:cNvSpPr txBox="1"/>
          <p:nvPr/>
        </p:nvSpPr>
        <p:spPr>
          <a:xfrm>
            <a:off x="9485775" y="6456797"/>
            <a:ext cx="5473615"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4000">
                <a:solidFill>
                  <a:srgbClr val="5C078B"/>
                </a:solidFill>
                <a:latin typeface="Helvetica"/>
                <a:ea typeface="Helvetica"/>
                <a:cs typeface="Helvetica"/>
                <a:sym typeface="Helvetica"/>
              </a:defRPr>
            </a:lvl1pPr>
          </a:lstStyle>
          <a:p>
            <a:r>
              <a:t>Opt Out Response</a:t>
            </a:r>
          </a:p>
        </p:txBody>
      </p:sp>
      <p:sp>
        <p:nvSpPr>
          <p:cNvPr id="180" name="Help Response"/>
          <p:cNvSpPr txBox="1"/>
          <p:nvPr/>
        </p:nvSpPr>
        <p:spPr>
          <a:xfrm>
            <a:off x="16416577" y="6456797"/>
            <a:ext cx="5484525"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4000">
                <a:solidFill>
                  <a:srgbClr val="5C078B"/>
                </a:solidFill>
                <a:latin typeface="Helvetica"/>
                <a:ea typeface="Helvetica"/>
                <a:cs typeface="Helvetica"/>
                <a:sym typeface="Helvetica"/>
              </a:defRPr>
            </a:lvl1pPr>
          </a:lstStyle>
          <a:p>
            <a:r>
              <a:t>Help Response</a:t>
            </a:r>
          </a:p>
        </p:txBody>
      </p:sp>
      <p:sp>
        <p:nvSpPr>
          <p:cNvPr id="181" name="Program/brand name…"/>
          <p:cNvSpPr txBox="1"/>
          <p:nvPr/>
        </p:nvSpPr>
        <p:spPr>
          <a:xfrm>
            <a:off x="9480321" y="7396251"/>
            <a:ext cx="5484525" cy="24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Program/brand name</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Confirmation that user has unsubscribed and </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will not receive any more messages</a:t>
            </a:r>
          </a:p>
        </p:txBody>
      </p:sp>
      <p:sp>
        <p:nvSpPr>
          <p:cNvPr id="182" name="Program/brand name…"/>
          <p:cNvSpPr txBox="1"/>
          <p:nvPr/>
        </p:nvSpPr>
        <p:spPr>
          <a:xfrm>
            <a:off x="16483578" y="7396251"/>
            <a:ext cx="5484524" cy="14833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Program/brand name</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Contact info (email/phone/support web page)</a:t>
            </a:r>
          </a:p>
        </p:txBody>
      </p:sp>
      <p:sp>
        <p:nvSpPr>
          <p:cNvPr id="183" name="*Only program name is required for one-time programs"/>
          <p:cNvSpPr txBox="1"/>
          <p:nvPr/>
        </p:nvSpPr>
        <p:spPr>
          <a:xfrm>
            <a:off x="2554973" y="11520865"/>
            <a:ext cx="5718082"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ts val="3900"/>
              </a:lnSpc>
              <a:defRPr sz="1800" b="0">
                <a:solidFill>
                  <a:srgbClr val="333E47"/>
                </a:solidFill>
                <a:latin typeface="Helvetica"/>
                <a:ea typeface="Helvetica"/>
                <a:cs typeface="Helvetica"/>
                <a:sym typeface="Helvetica"/>
              </a:defRPr>
            </a:lvl1pPr>
          </a:lstStyle>
          <a:p>
            <a:r>
              <a:t>*Only program name is required for one-time programs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rovisioning Timelines"/>
          <p:cNvSpPr txBox="1"/>
          <p:nvPr/>
        </p:nvSpPr>
        <p:spPr>
          <a:xfrm>
            <a:off x="2387600" y="1431495"/>
            <a:ext cx="8767796" cy="11445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l" defTabSz="457200">
              <a:lnSpc>
                <a:spcPts val="8100"/>
              </a:lnSpc>
              <a:defRPr sz="6000">
                <a:solidFill>
                  <a:srgbClr val="5C078B"/>
                </a:solidFill>
                <a:latin typeface="Helvetica"/>
                <a:ea typeface="Helvetica"/>
                <a:cs typeface="Helvetica"/>
                <a:sym typeface="Helvetica"/>
              </a:defRPr>
            </a:pPr>
            <a:r>
              <a:t>Provisioning Timelines</a:t>
            </a:r>
            <a:r>
              <a:rPr sz="1200" b="0">
                <a:solidFill>
                  <a:srgbClr val="000000"/>
                </a:solidFill>
                <a:latin typeface="Times Roman"/>
                <a:ea typeface="Times Roman"/>
                <a:cs typeface="Times Roman"/>
                <a:sym typeface="Times Roman"/>
              </a:rPr>
              <a:t> </a:t>
            </a:r>
          </a:p>
        </p:txBody>
      </p:sp>
      <p:pic>
        <p:nvPicPr>
          <p:cNvPr id="186" name="Image" descr="Image"/>
          <p:cNvPicPr>
            <a:picLocks noChangeAspect="1"/>
          </p:cNvPicPr>
          <p:nvPr/>
        </p:nvPicPr>
        <p:blipFill>
          <a:blip r:embed="rId2"/>
          <a:stretch>
            <a:fillRect/>
          </a:stretch>
        </p:blipFill>
        <p:spPr>
          <a:xfrm>
            <a:off x="22750708" y="806761"/>
            <a:ext cx="910198" cy="473360"/>
          </a:xfrm>
          <a:prstGeom prst="rect">
            <a:avLst/>
          </a:prstGeom>
          <a:ln w="12700">
            <a:miter lim="400000"/>
          </a:ln>
        </p:spPr>
      </p:pic>
      <p:sp>
        <p:nvSpPr>
          <p:cNvPr id="187" name="Rectangle"/>
          <p:cNvSpPr/>
          <p:nvPr/>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8" name="Copyright © 2019 Sinch. All rights reserved. NDA Confidential."/>
          <p:cNvSpPr txBox="1"/>
          <p:nvPr/>
        </p:nvSpPr>
        <p:spPr>
          <a:xfrm>
            <a:off x="2070798" y="12810066"/>
            <a:ext cx="7933822" cy="22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pic>
        <p:nvPicPr>
          <p:cNvPr id="189" name="Image" descr="Image"/>
          <p:cNvPicPr>
            <a:picLocks noChangeAspect="1"/>
          </p:cNvPicPr>
          <p:nvPr/>
        </p:nvPicPr>
        <p:blipFill>
          <a:blip r:embed="rId3"/>
          <a:stretch>
            <a:fillRect/>
          </a:stretch>
        </p:blipFill>
        <p:spPr>
          <a:xfrm>
            <a:off x="992701" y="12813952"/>
            <a:ext cx="910198" cy="288563"/>
          </a:xfrm>
          <a:prstGeom prst="rect">
            <a:avLst/>
          </a:prstGeom>
          <a:ln w="12700">
            <a:miter lim="400000"/>
          </a:ln>
        </p:spPr>
      </p:pic>
      <p:sp>
        <p:nvSpPr>
          <p:cNvPr id="190" name="Rectangle"/>
          <p:cNvSpPr/>
          <p:nvPr/>
        </p:nvSpPr>
        <p:spPr>
          <a:xfrm rot="16200000">
            <a:off x="19231429" y="2373038"/>
            <a:ext cx="1052843" cy="4063055"/>
          </a:xfrm>
          <a:prstGeom prst="rect">
            <a:avLst/>
          </a:prstGeom>
          <a:solidFill>
            <a:srgbClr val="F5C76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1" name="Rectangle"/>
          <p:cNvSpPr/>
          <p:nvPr/>
        </p:nvSpPr>
        <p:spPr>
          <a:xfrm rot="16200000">
            <a:off x="4398850" y="1931790"/>
            <a:ext cx="1052842" cy="4945550"/>
          </a:xfrm>
          <a:prstGeom prst="rect">
            <a:avLst/>
          </a:prstGeom>
          <a:solidFill>
            <a:srgbClr val="F5C76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2" name="Operator"/>
          <p:cNvSpPr txBox="1"/>
          <p:nvPr/>
        </p:nvSpPr>
        <p:spPr>
          <a:xfrm>
            <a:off x="2718055" y="4099765"/>
            <a:ext cx="4054407"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3300">
                <a:solidFill>
                  <a:srgbClr val="353E46"/>
                </a:solidFill>
                <a:latin typeface="Helvetica"/>
                <a:ea typeface="Helvetica"/>
                <a:cs typeface="Helvetica"/>
                <a:sym typeface="Helvetica"/>
              </a:defRPr>
            </a:lvl1pPr>
          </a:lstStyle>
          <a:p>
            <a:r>
              <a:t>Operator</a:t>
            </a:r>
          </a:p>
        </p:txBody>
      </p:sp>
      <p:sp>
        <p:nvSpPr>
          <p:cNvPr id="193" name="AT&amp;T"/>
          <p:cNvSpPr txBox="1"/>
          <p:nvPr/>
        </p:nvSpPr>
        <p:spPr>
          <a:xfrm>
            <a:off x="2647432" y="4932584"/>
            <a:ext cx="45277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AT&amp;T</a:t>
            </a:r>
          </a:p>
        </p:txBody>
      </p:sp>
      <p:sp>
        <p:nvSpPr>
          <p:cNvPr id="194" name="Line"/>
          <p:cNvSpPr/>
          <p:nvPr/>
        </p:nvSpPr>
        <p:spPr>
          <a:xfrm>
            <a:off x="17747679" y="5543454"/>
            <a:ext cx="4054406"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5" name="Line"/>
          <p:cNvSpPr/>
          <p:nvPr/>
        </p:nvSpPr>
        <p:spPr>
          <a:xfrm>
            <a:off x="2475751" y="5544578"/>
            <a:ext cx="4871122"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6" name="Sprint/Boost/Virgin"/>
          <p:cNvSpPr txBox="1"/>
          <p:nvPr/>
        </p:nvSpPr>
        <p:spPr>
          <a:xfrm>
            <a:off x="2647432" y="5557148"/>
            <a:ext cx="45277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Sprint/Boost/Virgin</a:t>
            </a:r>
          </a:p>
        </p:txBody>
      </p:sp>
      <p:sp>
        <p:nvSpPr>
          <p:cNvPr id="197" name="Rectangle"/>
          <p:cNvSpPr/>
          <p:nvPr/>
        </p:nvSpPr>
        <p:spPr>
          <a:xfrm rot="16200000">
            <a:off x="12035763" y="-610404"/>
            <a:ext cx="1052843" cy="10029938"/>
          </a:xfrm>
          <a:prstGeom prst="rect">
            <a:avLst/>
          </a:prstGeom>
          <a:solidFill>
            <a:srgbClr val="F5C76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8" name="Line"/>
          <p:cNvSpPr/>
          <p:nvPr/>
        </p:nvSpPr>
        <p:spPr>
          <a:xfrm>
            <a:off x="7567777" y="5543454"/>
            <a:ext cx="9988814"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9" name="Line"/>
          <p:cNvSpPr/>
          <p:nvPr/>
        </p:nvSpPr>
        <p:spPr>
          <a:xfrm>
            <a:off x="17698115" y="6629603"/>
            <a:ext cx="4054406"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0" name="Line"/>
          <p:cNvSpPr/>
          <p:nvPr/>
        </p:nvSpPr>
        <p:spPr>
          <a:xfrm>
            <a:off x="2475751" y="6630727"/>
            <a:ext cx="4871122"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1" name="Line"/>
          <p:cNvSpPr/>
          <p:nvPr/>
        </p:nvSpPr>
        <p:spPr>
          <a:xfrm>
            <a:off x="7567777" y="6629603"/>
            <a:ext cx="9988814"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2" name="Provisioning Schedule"/>
          <p:cNvSpPr txBox="1"/>
          <p:nvPr/>
        </p:nvSpPr>
        <p:spPr>
          <a:xfrm>
            <a:off x="7813916" y="4099765"/>
            <a:ext cx="6225942"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3300">
                <a:solidFill>
                  <a:srgbClr val="353E46"/>
                </a:solidFill>
                <a:latin typeface="Helvetica"/>
                <a:ea typeface="Helvetica"/>
                <a:cs typeface="Helvetica"/>
                <a:sym typeface="Helvetica"/>
              </a:defRPr>
            </a:lvl1pPr>
          </a:lstStyle>
          <a:p>
            <a:r>
              <a:t>Provisioning Schedule</a:t>
            </a:r>
          </a:p>
        </p:txBody>
      </p:sp>
      <p:sp>
        <p:nvSpPr>
          <p:cNvPr id="203" name="Estimate Timing"/>
          <p:cNvSpPr txBox="1"/>
          <p:nvPr/>
        </p:nvSpPr>
        <p:spPr>
          <a:xfrm>
            <a:off x="18041766" y="4099765"/>
            <a:ext cx="3432168"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3300">
                <a:solidFill>
                  <a:srgbClr val="353E46"/>
                </a:solidFill>
                <a:latin typeface="Helvetica"/>
                <a:ea typeface="Helvetica"/>
                <a:cs typeface="Helvetica"/>
                <a:sym typeface="Helvetica"/>
              </a:defRPr>
            </a:lvl1pPr>
          </a:lstStyle>
          <a:p>
            <a:r>
              <a:t>Estimate Timing</a:t>
            </a:r>
          </a:p>
        </p:txBody>
      </p:sp>
      <p:sp>
        <p:nvSpPr>
          <p:cNvPr id="204" name="Early Monday morning maintenance window (usually 2am)"/>
          <p:cNvSpPr txBox="1"/>
          <p:nvPr/>
        </p:nvSpPr>
        <p:spPr>
          <a:xfrm>
            <a:off x="7710877" y="4932584"/>
            <a:ext cx="9702615"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Early Monday morning maintenance window (usually 2am)</a:t>
            </a:r>
          </a:p>
        </p:txBody>
      </p:sp>
      <p:sp>
        <p:nvSpPr>
          <p:cNvPr id="205" name="Early Wednesday morning maintenance window (Virgin occurs on Thursday morning)"/>
          <p:cNvSpPr txBox="1"/>
          <p:nvPr/>
        </p:nvSpPr>
        <p:spPr>
          <a:xfrm>
            <a:off x="7710877" y="5557148"/>
            <a:ext cx="9702615" cy="1008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Early Wednesday morning maintenance window (Virgin occurs on Thursday morning)</a:t>
            </a:r>
          </a:p>
        </p:txBody>
      </p:sp>
      <p:sp>
        <p:nvSpPr>
          <p:cNvPr id="206" name="1-2 weeks"/>
          <p:cNvSpPr txBox="1"/>
          <p:nvPr/>
        </p:nvSpPr>
        <p:spPr>
          <a:xfrm>
            <a:off x="17874679" y="4932584"/>
            <a:ext cx="380040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1-2 weeks</a:t>
            </a:r>
          </a:p>
        </p:txBody>
      </p:sp>
      <p:sp>
        <p:nvSpPr>
          <p:cNvPr id="207" name="1-2 weeks"/>
          <p:cNvSpPr txBox="1"/>
          <p:nvPr/>
        </p:nvSpPr>
        <p:spPr>
          <a:xfrm>
            <a:off x="17874679" y="5557148"/>
            <a:ext cx="380040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1-2 weeks</a:t>
            </a:r>
          </a:p>
        </p:txBody>
      </p:sp>
      <p:sp>
        <p:nvSpPr>
          <p:cNvPr id="208" name="T-Mobile"/>
          <p:cNvSpPr txBox="1"/>
          <p:nvPr/>
        </p:nvSpPr>
        <p:spPr>
          <a:xfrm>
            <a:off x="2647432" y="6632667"/>
            <a:ext cx="45277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T-Mobile</a:t>
            </a:r>
          </a:p>
        </p:txBody>
      </p:sp>
      <p:sp>
        <p:nvSpPr>
          <p:cNvPr id="209" name="Line"/>
          <p:cNvSpPr/>
          <p:nvPr/>
        </p:nvSpPr>
        <p:spPr>
          <a:xfrm>
            <a:off x="17698115" y="7235223"/>
            <a:ext cx="4054406"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0" name="Line"/>
          <p:cNvSpPr/>
          <p:nvPr/>
        </p:nvSpPr>
        <p:spPr>
          <a:xfrm>
            <a:off x="2475751" y="7236347"/>
            <a:ext cx="4871122"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1" name="Line"/>
          <p:cNvSpPr/>
          <p:nvPr/>
        </p:nvSpPr>
        <p:spPr>
          <a:xfrm>
            <a:off x="7567777" y="7235223"/>
            <a:ext cx="9988814"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2" name="No set provisioning cycle"/>
          <p:cNvSpPr txBox="1"/>
          <p:nvPr/>
        </p:nvSpPr>
        <p:spPr>
          <a:xfrm>
            <a:off x="7710877" y="6632667"/>
            <a:ext cx="9702615"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No set provisioning cycle</a:t>
            </a:r>
          </a:p>
        </p:txBody>
      </p:sp>
      <p:sp>
        <p:nvSpPr>
          <p:cNvPr id="213" name="1-2 weeks"/>
          <p:cNvSpPr txBox="1"/>
          <p:nvPr/>
        </p:nvSpPr>
        <p:spPr>
          <a:xfrm>
            <a:off x="17874679" y="6632667"/>
            <a:ext cx="380040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1-2 weeks</a:t>
            </a:r>
          </a:p>
        </p:txBody>
      </p:sp>
      <p:sp>
        <p:nvSpPr>
          <p:cNvPr id="214" name="Verizon"/>
          <p:cNvSpPr txBox="1"/>
          <p:nvPr/>
        </p:nvSpPr>
        <p:spPr>
          <a:xfrm>
            <a:off x="2647432" y="7254695"/>
            <a:ext cx="45277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Verizon</a:t>
            </a:r>
          </a:p>
        </p:txBody>
      </p:sp>
      <p:sp>
        <p:nvSpPr>
          <p:cNvPr id="215" name="Line"/>
          <p:cNvSpPr/>
          <p:nvPr/>
        </p:nvSpPr>
        <p:spPr>
          <a:xfrm>
            <a:off x="17698115" y="7857252"/>
            <a:ext cx="4054406"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6" name="Line"/>
          <p:cNvSpPr/>
          <p:nvPr/>
        </p:nvSpPr>
        <p:spPr>
          <a:xfrm>
            <a:off x="2475751" y="7858376"/>
            <a:ext cx="4871122"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7" name="Line"/>
          <p:cNvSpPr/>
          <p:nvPr/>
        </p:nvSpPr>
        <p:spPr>
          <a:xfrm>
            <a:off x="7567777" y="7857252"/>
            <a:ext cx="9988814"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8" name="Early Friday morning maintenance window (usually 2-4am)"/>
          <p:cNvSpPr txBox="1"/>
          <p:nvPr/>
        </p:nvSpPr>
        <p:spPr>
          <a:xfrm>
            <a:off x="7710877" y="7254695"/>
            <a:ext cx="9702615"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Early Friday morning maintenance window (usually 2-4am)</a:t>
            </a:r>
          </a:p>
        </p:txBody>
      </p:sp>
      <p:sp>
        <p:nvSpPr>
          <p:cNvPr id="219" name="2-3 weeks"/>
          <p:cNvSpPr txBox="1"/>
          <p:nvPr/>
        </p:nvSpPr>
        <p:spPr>
          <a:xfrm>
            <a:off x="17874679" y="7254695"/>
            <a:ext cx="380040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2-3 weeks</a:t>
            </a:r>
          </a:p>
        </p:txBody>
      </p:sp>
      <p:sp>
        <p:nvSpPr>
          <p:cNvPr id="220" name="ClearSky"/>
          <p:cNvSpPr txBox="1"/>
          <p:nvPr/>
        </p:nvSpPr>
        <p:spPr>
          <a:xfrm>
            <a:off x="2647432" y="7870238"/>
            <a:ext cx="45277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ClearSky</a:t>
            </a:r>
          </a:p>
        </p:txBody>
      </p:sp>
      <p:sp>
        <p:nvSpPr>
          <p:cNvPr id="221" name="Line"/>
          <p:cNvSpPr/>
          <p:nvPr/>
        </p:nvSpPr>
        <p:spPr>
          <a:xfrm>
            <a:off x="17698115" y="8472795"/>
            <a:ext cx="4054406"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2" name="Line"/>
          <p:cNvSpPr/>
          <p:nvPr/>
        </p:nvSpPr>
        <p:spPr>
          <a:xfrm>
            <a:off x="2475751" y="8473919"/>
            <a:ext cx="4871122"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3" name="Line"/>
          <p:cNvSpPr/>
          <p:nvPr/>
        </p:nvSpPr>
        <p:spPr>
          <a:xfrm>
            <a:off x="7567777" y="8472795"/>
            <a:ext cx="9988814"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4" name="Wednesday maintenance window"/>
          <p:cNvSpPr txBox="1"/>
          <p:nvPr/>
        </p:nvSpPr>
        <p:spPr>
          <a:xfrm>
            <a:off x="7710877" y="7870238"/>
            <a:ext cx="9702615"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Wednesday maintenance window</a:t>
            </a:r>
          </a:p>
        </p:txBody>
      </p:sp>
      <p:sp>
        <p:nvSpPr>
          <p:cNvPr id="225" name="1-2 weeks"/>
          <p:cNvSpPr txBox="1"/>
          <p:nvPr/>
        </p:nvSpPr>
        <p:spPr>
          <a:xfrm>
            <a:off x="17874679" y="7870238"/>
            <a:ext cx="380040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1-2 weeks</a:t>
            </a:r>
          </a:p>
        </p:txBody>
      </p:sp>
      <p:sp>
        <p:nvSpPr>
          <p:cNvPr id="226" name="US Cellular"/>
          <p:cNvSpPr txBox="1"/>
          <p:nvPr/>
        </p:nvSpPr>
        <p:spPr>
          <a:xfrm>
            <a:off x="2647432" y="8483724"/>
            <a:ext cx="45277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US Cellular</a:t>
            </a:r>
          </a:p>
        </p:txBody>
      </p:sp>
      <p:sp>
        <p:nvSpPr>
          <p:cNvPr id="227" name="Line"/>
          <p:cNvSpPr/>
          <p:nvPr/>
        </p:nvSpPr>
        <p:spPr>
          <a:xfrm>
            <a:off x="17698115" y="9086281"/>
            <a:ext cx="4054406"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8" name="Line"/>
          <p:cNvSpPr/>
          <p:nvPr/>
        </p:nvSpPr>
        <p:spPr>
          <a:xfrm>
            <a:off x="2475751" y="9087405"/>
            <a:ext cx="4871122"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9" name="Line"/>
          <p:cNvSpPr/>
          <p:nvPr/>
        </p:nvSpPr>
        <p:spPr>
          <a:xfrm>
            <a:off x="7567777" y="9086281"/>
            <a:ext cx="9988814"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0" name="No set provisioning cycle"/>
          <p:cNvSpPr txBox="1"/>
          <p:nvPr/>
        </p:nvSpPr>
        <p:spPr>
          <a:xfrm>
            <a:off x="7710877" y="8483724"/>
            <a:ext cx="9702615"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No set provisioning cycle</a:t>
            </a:r>
          </a:p>
        </p:txBody>
      </p:sp>
      <p:sp>
        <p:nvSpPr>
          <p:cNvPr id="231" name="1-2 weeks"/>
          <p:cNvSpPr txBox="1"/>
          <p:nvPr/>
        </p:nvSpPr>
        <p:spPr>
          <a:xfrm>
            <a:off x="17874679" y="8483724"/>
            <a:ext cx="380040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1-2 weeks</a:t>
            </a:r>
          </a:p>
        </p:txBody>
      </p:sp>
      <p:sp>
        <p:nvSpPr>
          <p:cNvPr id="232" name="Interop"/>
          <p:cNvSpPr txBox="1"/>
          <p:nvPr/>
        </p:nvSpPr>
        <p:spPr>
          <a:xfrm>
            <a:off x="2647432" y="9101183"/>
            <a:ext cx="45277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Interop</a:t>
            </a:r>
          </a:p>
        </p:txBody>
      </p:sp>
      <p:sp>
        <p:nvSpPr>
          <p:cNvPr id="233" name="Line"/>
          <p:cNvSpPr/>
          <p:nvPr/>
        </p:nvSpPr>
        <p:spPr>
          <a:xfrm>
            <a:off x="17698115" y="9703739"/>
            <a:ext cx="4054406"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4" name="Line"/>
          <p:cNvSpPr/>
          <p:nvPr/>
        </p:nvSpPr>
        <p:spPr>
          <a:xfrm>
            <a:off x="2475751" y="9704863"/>
            <a:ext cx="4871122"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5" name="Line"/>
          <p:cNvSpPr/>
          <p:nvPr/>
        </p:nvSpPr>
        <p:spPr>
          <a:xfrm>
            <a:off x="7567777" y="9703739"/>
            <a:ext cx="9988814"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6" name="No set provisioning cycle"/>
          <p:cNvSpPr txBox="1"/>
          <p:nvPr/>
        </p:nvSpPr>
        <p:spPr>
          <a:xfrm>
            <a:off x="7710877" y="9101183"/>
            <a:ext cx="9702615"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No set provisioning cycle</a:t>
            </a:r>
          </a:p>
        </p:txBody>
      </p:sp>
      <p:sp>
        <p:nvSpPr>
          <p:cNvPr id="237" name="3-5 weeks"/>
          <p:cNvSpPr txBox="1"/>
          <p:nvPr/>
        </p:nvSpPr>
        <p:spPr>
          <a:xfrm>
            <a:off x="17874679" y="9101183"/>
            <a:ext cx="380040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3-5 weeks</a:t>
            </a:r>
          </a:p>
        </p:txBody>
      </p:sp>
      <p:sp>
        <p:nvSpPr>
          <p:cNvPr id="238" name="ACG"/>
          <p:cNvSpPr txBox="1"/>
          <p:nvPr/>
        </p:nvSpPr>
        <p:spPr>
          <a:xfrm>
            <a:off x="2647432" y="9736183"/>
            <a:ext cx="45277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ACG</a:t>
            </a:r>
          </a:p>
        </p:txBody>
      </p:sp>
      <p:sp>
        <p:nvSpPr>
          <p:cNvPr id="239" name="Line"/>
          <p:cNvSpPr/>
          <p:nvPr/>
        </p:nvSpPr>
        <p:spPr>
          <a:xfrm>
            <a:off x="17698115" y="10338739"/>
            <a:ext cx="4054406"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0" name="Line"/>
          <p:cNvSpPr/>
          <p:nvPr/>
        </p:nvSpPr>
        <p:spPr>
          <a:xfrm>
            <a:off x="2475751" y="10339863"/>
            <a:ext cx="4871122"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1" name="Line"/>
          <p:cNvSpPr/>
          <p:nvPr/>
        </p:nvSpPr>
        <p:spPr>
          <a:xfrm>
            <a:off x="7567777" y="10338739"/>
            <a:ext cx="9988814"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2" name="No set provisioning cycle"/>
          <p:cNvSpPr txBox="1"/>
          <p:nvPr/>
        </p:nvSpPr>
        <p:spPr>
          <a:xfrm>
            <a:off x="7710877" y="9736183"/>
            <a:ext cx="9702615"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No set provisioning cycle</a:t>
            </a:r>
          </a:p>
        </p:txBody>
      </p:sp>
      <p:sp>
        <p:nvSpPr>
          <p:cNvPr id="243" name="1-2 weeks"/>
          <p:cNvSpPr txBox="1"/>
          <p:nvPr/>
        </p:nvSpPr>
        <p:spPr>
          <a:xfrm>
            <a:off x="17874679" y="9736183"/>
            <a:ext cx="380040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1-2 weeks</a:t>
            </a:r>
          </a:p>
        </p:txBody>
      </p:sp>
      <p:sp>
        <p:nvSpPr>
          <p:cNvPr id="244" name="Google Voice"/>
          <p:cNvSpPr txBox="1"/>
          <p:nvPr/>
        </p:nvSpPr>
        <p:spPr>
          <a:xfrm>
            <a:off x="2647432" y="10369795"/>
            <a:ext cx="45277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Google Voice</a:t>
            </a:r>
          </a:p>
        </p:txBody>
      </p:sp>
      <p:sp>
        <p:nvSpPr>
          <p:cNvPr id="245" name="Line"/>
          <p:cNvSpPr/>
          <p:nvPr/>
        </p:nvSpPr>
        <p:spPr>
          <a:xfrm>
            <a:off x="17698115" y="10985051"/>
            <a:ext cx="4054406"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6" name="Line"/>
          <p:cNvSpPr/>
          <p:nvPr/>
        </p:nvSpPr>
        <p:spPr>
          <a:xfrm>
            <a:off x="2475751" y="10986175"/>
            <a:ext cx="4871122"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7" name="Line"/>
          <p:cNvSpPr/>
          <p:nvPr/>
        </p:nvSpPr>
        <p:spPr>
          <a:xfrm>
            <a:off x="7567777" y="10985051"/>
            <a:ext cx="9988814"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8" name="No set provisioning cycle"/>
          <p:cNvSpPr txBox="1"/>
          <p:nvPr/>
        </p:nvSpPr>
        <p:spPr>
          <a:xfrm>
            <a:off x="7710877" y="10369795"/>
            <a:ext cx="9702615"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No set provisioning cycle</a:t>
            </a:r>
          </a:p>
        </p:txBody>
      </p:sp>
      <p:sp>
        <p:nvSpPr>
          <p:cNvPr id="249" name="1-2 weeks"/>
          <p:cNvSpPr txBox="1"/>
          <p:nvPr/>
        </p:nvSpPr>
        <p:spPr>
          <a:xfrm>
            <a:off x="17874679" y="10369795"/>
            <a:ext cx="380040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1-2 weeks</a:t>
            </a:r>
          </a:p>
        </p:txBody>
      </p:sp>
      <p:sp>
        <p:nvSpPr>
          <p:cNvPr id="250" name="Peerless"/>
          <p:cNvSpPr txBox="1"/>
          <p:nvPr/>
        </p:nvSpPr>
        <p:spPr>
          <a:xfrm>
            <a:off x="2647432" y="11007980"/>
            <a:ext cx="45277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Peerless</a:t>
            </a:r>
          </a:p>
        </p:txBody>
      </p:sp>
      <p:sp>
        <p:nvSpPr>
          <p:cNvPr id="251" name="Line"/>
          <p:cNvSpPr/>
          <p:nvPr/>
        </p:nvSpPr>
        <p:spPr>
          <a:xfrm>
            <a:off x="17698115" y="11623236"/>
            <a:ext cx="4054406"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2" name="Line"/>
          <p:cNvSpPr/>
          <p:nvPr/>
        </p:nvSpPr>
        <p:spPr>
          <a:xfrm>
            <a:off x="2475751" y="11624360"/>
            <a:ext cx="4871122"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3" name="Line"/>
          <p:cNvSpPr/>
          <p:nvPr/>
        </p:nvSpPr>
        <p:spPr>
          <a:xfrm>
            <a:off x="7567777" y="11623236"/>
            <a:ext cx="9988814"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4" name="No set provisioning cycle"/>
          <p:cNvSpPr txBox="1"/>
          <p:nvPr/>
        </p:nvSpPr>
        <p:spPr>
          <a:xfrm>
            <a:off x="7710877" y="11007980"/>
            <a:ext cx="9702615"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No set provisioning cycle</a:t>
            </a:r>
          </a:p>
        </p:txBody>
      </p:sp>
      <p:sp>
        <p:nvSpPr>
          <p:cNvPr id="255" name="1-2 weeks"/>
          <p:cNvSpPr txBox="1"/>
          <p:nvPr/>
        </p:nvSpPr>
        <p:spPr>
          <a:xfrm>
            <a:off x="17874679" y="11007980"/>
            <a:ext cx="380040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1-2 weeks</a:t>
            </a:r>
          </a:p>
        </p:txBody>
      </p:sp>
      <p:sp>
        <p:nvSpPr>
          <p:cNvPr id="256" name="Claro/Open Mobile"/>
          <p:cNvSpPr txBox="1"/>
          <p:nvPr/>
        </p:nvSpPr>
        <p:spPr>
          <a:xfrm>
            <a:off x="2647432" y="11655679"/>
            <a:ext cx="45277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Claro/Open Mobile</a:t>
            </a:r>
          </a:p>
        </p:txBody>
      </p:sp>
      <p:sp>
        <p:nvSpPr>
          <p:cNvPr id="257" name="Line"/>
          <p:cNvSpPr/>
          <p:nvPr/>
        </p:nvSpPr>
        <p:spPr>
          <a:xfrm>
            <a:off x="17698115" y="12258235"/>
            <a:ext cx="4054406"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8" name="Line"/>
          <p:cNvSpPr/>
          <p:nvPr/>
        </p:nvSpPr>
        <p:spPr>
          <a:xfrm>
            <a:off x="2475751" y="12258235"/>
            <a:ext cx="4871122"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9" name="Line"/>
          <p:cNvSpPr/>
          <p:nvPr/>
        </p:nvSpPr>
        <p:spPr>
          <a:xfrm>
            <a:off x="7567777" y="12258235"/>
            <a:ext cx="9988814" cy="1"/>
          </a:xfrm>
          <a:prstGeom prst="line">
            <a:avLst/>
          </a:prstGeom>
          <a:ln w="25400">
            <a:solidFill>
              <a:srgbClr val="F4C76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0" name="No set provisioning cycle"/>
          <p:cNvSpPr txBox="1"/>
          <p:nvPr/>
        </p:nvSpPr>
        <p:spPr>
          <a:xfrm>
            <a:off x="7710877" y="11655679"/>
            <a:ext cx="9702615"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No set provisioning cycle</a:t>
            </a:r>
          </a:p>
        </p:txBody>
      </p:sp>
      <p:sp>
        <p:nvSpPr>
          <p:cNvPr id="261" name="3-4 weeks"/>
          <p:cNvSpPr txBox="1"/>
          <p:nvPr/>
        </p:nvSpPr>
        <p:spPr>
          <a:xfrm>
            <a:off x="17874679" y="11655679"/>
            <a:ext cx="380040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10000"/>
              </a:lnSpc>
              <a:defRPr sz="2800" b="0">
                <a:solidFill>
                  <a:srgbClr val="333E47"/>
                </a:solidFill>
                <a:latin typeface="Helvetica"/>
                <a:ea typeface="Helvetica"/>
                <a:cs typeface="Helvetica"/>
                <a:sym typeface="Helvetica"/>
              </a:defRPr>
            </a:lvl1pPr>
          </a:lstStyle>
          <a:p>
            <a:r>
              <a:t>3-4 weeks</a:t>
            </a:r>
          </a:p>
        </p:txBody>
      </p:sp>
      <p:sp>
        <p:nvSpPr>
          <p:cNvPr id="262" name="The below table outlines the schedule and estimate timing for provisioning of new short codes. Please note this is from the time of carrier submission."/>
          <p:cNvSpPr txBox="1"/>
          <p:nvPr/>
        </p:nvSpPr>
        <p:spPr>
          <a:xfrm>
            <a:off x="2402728" y="2653246"/>
            <a:ext cx="15033508"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0" algn="l" defTabSz="457200">
              <a:lnSpc>
                <a:spcPts val="4200"/>
              </a:lnSpc>
              <a:defRPr sz="2800" b="0">
                <a:solidFill>
                  <a:srgbClr val="333E47"/>
                </a:solidFill>
                <a:latin typeface="Helvetica"/>
                <a:ea typeface="Helvetica"/>
                <a:cs typeface="Helvetica"/>
                <a:sym typeface="Helvetica"/>
              </a:defRPr>
            </a:pPr>
            <a:r>
              <a:t>The below table outlines the schedule and estimate timing for provisioning of new short codes. Please note this is from the time of carrier submission.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 name="Image" descr="Image"/>
          <p:cNvPicPr>
            <a:picLocks noChangeAspect="1"/>
          </p:cNvPicPr>
          <p:nvPr/>
        </p:nvPicPr>
        <p:blipFill>
          <a:blip r:embed="rId2"/>
          <a:stretch>
            <a:fillRect/>
          </a:stretch>
        </p:blipFill>
        <p:spPr>
          <a:xfrm>
            <a:off x="22750708" y="806761"/>
            <a:ext cx="910198" cy="473360"/>
          </a:xfrm>
          <a:prstGeom prst="rect">
            <a:avLst/>
          </a:prstGeom>
          <a:ln w="12700">
            <a:miter lim="400000"/>
          </a:ln>
        </p:spPr>
      </p:pic>
      <p:sp>
        <p:nvSpPr>
          <p:cNvPr id="265" name="Rectangle"/>
          <p:cNvSpPr/>
          <p:nvPr/>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6"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pic>
        <p:nvPicPr>
          <p:cNvPr id="267" name="Image" descr="Image"/>
          <p:cNvPicPr>
            <a:picLocks noChangeAspect="1"/>
          </p:cNvPicPr>
          <p:nvPr/>
        </p:nvPicPr>
        <p:blipFill>
          <a:blip r:embed="rId3"/>
          <a:stretch>
            <a:fillRect/>
          </a:stretch>
        </p:blipFill>
        <p:spPr>
          <a:xfrm>
            <a:off x="992701" y="12813952"/>
            <a:ext cx="910198" cy="288563"/>
          </a:xfrm>
          <a:prstGeom prst="rect">
            <a:avLst/>
          </a:prstGeom>
          <a:ln w="12700">
            <a:miter lim="400000"/>
          </a:ln>
        </p:spPr>
      </p:pic>
      <p:sp>
        <p:nvSpPr>
          <p:cNvPr id="268" name="Examples"/>
          <p:cNvSpPr txBox="1">
            <a:spLocks noGrp="1"/>
          </p:cNvSpPr>
          <p:nvPr>
            <p:ph type="ctrTitle"/>
          </p:nvPr>
        </p:nvSpPr>
        <p:spPr>
          <a:xfrm>
            <a:off x="2387600" y="1431495"/>
            <a:ext cx="11269762" cy="1206372"/>
          </a:xfrm>
          <a:prstGeom prst="rect">
            <a:avLst/>
          </a:prstGeom>
        </p:spPr>
        <p:txBody>
          <a:bodyPr anchor="t">
            <a:noAutofit/>
          </a:bodyPr>
          <a:lstStyle/>
          <a:p>
            <a:pPr algn="l" defTabSz="457200">
              <a:lnSpc>
                <a:spcPts val="8500"/>
              </a:lnSpc>
              <a:defRPr sz="6400" b="1">
                <a:solidFill>
                  <a:srgbClr val="5C078B"/>
                </a:solidFill>
                <a:latin typeface="Helvetica"/>
                <a:ea typeface="Helvetica"/>
                <a:cs typeface="Helvetica"/>
                <a:sym typeface="Helvetica"/>
              </a:defRPr>
            </a:pPr>
            <a:r>
              <a:t>Examples</a:t>
            </a:r>
            <a:r>
              <a:rPr sz="1200" b="0">
                <a:solidFill>
                  <a:srgbClr val="000000"/>
                </a:solidFill>
                <a:latin typeface="Times Roman"/>
                <a:ea typeface="Times Roman"/>
                <a:cs typeface="Times Roman"/>
                <a:sym typeface="Times Roman"/>
              </a:rPr>
              <a:t> </a:t>
            </a:r>
          </a:p>
        </p:txBody>
      </p:sp>
      <p:sp>
        <p:nvSpPr>
          <p:cNvPr id="269" name="Call to Action"/>
          <p:cNvSpPr txBox="1"/>
          <p:nvPr/>
        </p:nvSpPr>
        <p:spPr>
          <a:xfrm>
            <a:off x="2402728" y="2780246"/>
            <a:ext cx="9370516"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0" algn="l" defTabSz="457200">
              <a:lnSpc>
                <a:spcPts val="5700"/>
              </a:lnSpc>
              <a:defRPr sz="4000" b="0">
                <a:solidFill>
                  <a:srgbClr val="333E47"/>
                </a:solidFill>
                <a:latin typeface="Helvetica"/>
                <a:ea typeface="Helvetica"/>
                <a:cs typeface="Helvetica"/>
                <a:sym typeface="Helvetica"/>
              </a:defRPr>
            </a:pPr>
            <a:r>
              <a:t>Call to Action</a:t>
            </a:r>
          </a:p>
        </p:txBody>
      </p:sp>
      <p:sp>
        <p:nvSpPr>
          <p:cNvPr id="270" name="Keyword…"/>
          <p:cNvSpPr txBox="1"/>
          <p:nvPr/>
        </p:nvSpPr>
        <p:spPr>
          <a:xfrm>
            <a:off x="2429372" y="4478806"/>
            <a:ext cx="8071480" cy="290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110000"/>
              </a:lnSpc>
              <a:buClr>
                <a:srgbClr val="F6C86C"/>
              </a:buClr>
              <a:defRPr sz="2800">
                <a:solidFill>
                  <a:srgbClr val="333E47"/>
                </a:solidFill>
                <a:latin typeface="Helvetica"/>
                <a:ea typeface="Helvetica"/>
                <a:cs typeface="Helvetica"/>
                <a:sym typeface="Helvetica"/>
              </a:defRPr>
            </a:pPr>
            <a:r>
              <a:t>Keyword</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Text {keyword} to XXXXX to receive {type of alerts} from {brand name}.   </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{Message Frequency}. Message &amp; Data rates may apply. Terms &amp; Conditions and Privacy Policy: {link}</a:t>
            </a:r>
          </a:p>
        </p:txBody>
      </p:sp>
      <p:sp>
        <p:nvSpPr>
          <p:cNvPr id="271" name="Line"/>
          <p:cNvSpPr/>
          <p:nvPr/>
        </p:nvSpPr>
        <p:spPr>
          <a:xfrm>
            <a:off x="2337675" y="8014778"/>
            <a:ext cx="3196265" cy="1"/>
          </a:xfrm>
          <a:prstGeom prst="line">
            <a:avLst/>
          </a:prstGeom>
          <a:ln w="25400">
            <a:solidFill>
              <a:srgbClr val="FFC658"/>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2" name="Web…"/>
          <p:cNvSpPr txBox="1"/>
          <p:nvPr/>
        </p:nvSpPr>
        <p:spPr>
          <a:xfrm>
            <a:off x="13499557" y="4491594"/>
            <a:ext cx="8036790" cy="290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110000"/>
              </a:lnSpc>
              <a:buClr>
                <a:srgbClr val="F6C86C"/>
              </a:buClr>
              <a:defRPr sz="2800">
                <a:solidFill>
                  <a:srgbClr val="333E47"/>
                </a:solidFill>
                <a:latin typeface="Helvetica"/>
                <a:ea typeface="Helvetica"/>
                <a:cs typeface="Helvetica"/>
                <a:sym typeface="Helvetica"/>
              </a:defRPr>
            </a:pPr>
            <a:r>
              <a:t>Web</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Enter your mobile number to receive {type of alerts} from {brand name}.   </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{Message Frequency}</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Message &amp; Data rates may apply</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Terms &amp; Conditions and Privacy Policy: {link}</a:t>
            </a:r>
          </a:p>
        </p:txBody>
      </p:sp>
      <p:sp>
        <p:nvSpPr>
          <p:cNvPr id="273" name="Verbal…"/>
          <p:cNvSpPr txBox="1"/>
          <p:nvPr/>
        </p:nvSpPr>
        <p:spPr>
          <a:xfrm>
            <a:off x="2429372" y="8662806"/>
            <a:ext cx="8071480" cy="2433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110000"/>
              </a:lnSpc>
              <a:buClr>
                <a:srgbClr val="F6C86C"/>
              </a:buClr>
              <a:defRPr sz="2800">
                <a:solidFill>
                  <a:srgbClr val="333E47"/>
                </a:solidFill>
                <a:latin typeface="Helvetica"/>
                <a:ea typeface="Helvetica"/>
                <a:cs typeface="Helvetica"/>
                <a:sym typeface="Helvetica"/>
              </a:defRPr>
            </a:pPr>
            <a:r>
              <a:t>Verbal</a:t>
            </a:r>
          </a:p>
          <a:p>
            <a:pPr algn="l" defTabSz="457200">
              <a:lnSpc>
                <a:spcPct val="110000"/>
              </a:lnSpc>
              <a:defRPr sz="2800" b="0">
                <a:solidFill>
                  <a:srgbClr val="333E47"/>
                </a:solidFill>
                <a:latin typeface="Helvetica"/>
                <a:ea typeface="Helvetica"/>
                <a:cs typeface="Helvetica"/>
                <a:sym typeface="Helvetica"/>
              </a:defRPr>
            </a:pPr>
            <a:r>
              <a:t>“Would you like to receive {type of alerts} from {brand name}? {Message Frequency}. Message &amp; Data rates may apply. Terms &amp; Conditions and Privacy Policy can be found here: {link}”</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 name="Image" descr="Image"/>
          <p:cNvPicPr>
            <a:picLocks noChangeAspect="1"/>
          </p:cNvPicPr>
          <p:nvPr/>
        </p:nvPicPr>
        <p:blipFill>
          <a:blip r:embed="rId2"/>
          <a:stretch>
            <a:fillRect/>
          </a:stretch>
        </p:blipFill>
        <p:spPr>
          <a:xfrm>
            <a:off x="22750708" y="806761"/>
            <a:ext cx="910198" cy="473360"/>
          </a:xfrm>
          <a:prstGeom prst="rect">
            <a:avLst/>
          </a:prstGeom>
          <a:ln w="12700">
            <a:miter lim="400000"/>
          </a:ln>
        </p:spPr>
      </p:pic>
      <p:sp>
        <p:nvSpPr>
          <p:cNvPr id="276" name="Rectangle"/>
          <p:cNvSpPr/>
          <p:nvPr/>
        </p:nvSpPr>
        <p:spPr>
          <a:xfrm>
            <a:off x="0" y="13525500"/>
            <a:ext cx="24384000" cy="190500"/>
          </a:xfrm>
          <a:prstGeom prst="rect">
            <a:avLst/>
          </a:prstGeom>
          <a:solidFill>
            <a:srgbClr val="333E4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7" name="Copyright © 2019 Sinch. All rights reserved. NDA Confidential."/>
          <p:cNvSpPr txBox="1"/>
          <p:nvPr/>
        </p:nvSpPr>
        <p:spPr>
          <a:xfrm>
            <a:off x="2070798" y="12937066"/>
            <a:ext cx="7933822" cy="22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lnSpc>
                <a:spcPts val="1800"/>
              </a:lnSpc>
              <a:defRPr sz="800" b="0">
                <a:solidFill>
                  <a:srgbClr val="B0B4B7"/>
                </a:solidFill>
                <a:latin typeface="Helvetica"/>
                <a:ea typeface="Helvetica"/>
                <a:cs typeface="Helvetica"/>
                <a:sym typeface="Helvetica"/>
              </a:defRPr>
            </a:lvl1pPr>
          </a:lstStyle>
          <a:p>
            <a:r>
              <a:t>Copyright © 2019 Sinch. All rights reserved. NDA Confidential.</a:t>
            </a:r>
          </a:p>
        </p:txBody>
      </p:sp>
      <p:pic>
        <p:nvPicPr>
          <p:cNvPr id="278" name="Image" descr="Image"/>
          <p:cNvPicPr>
            <a:picLocks noChangeAspect="1"/>
          </p:cNvPicPr>
          <p:nvPr/>
        </p:nvPicPr>
        <p:blipFill>
          <a:blip r:embed="rId3"/>
          <a:stretch>
            <a:fillRect/>
          </a:stretch>
        </p:blipFill>
        <p:spPr>
          <a:xfrm>
            <a:off x="992701" y="12813952"/>
            <a:ext cx="910198" cy="288563"/>
          </a:xfrm>
          <a:prstGeom prst="rect">
            <a:avLst/>
          </a:prstGeom>
          <a:ln w="12700">
            <a:miter lim="400000"/>
          </a:ln>
        </p:spPr>
      </p:pic>
      <p:sp>
        <p:nvSpPr>
          <p:cNvPr id="279" name="Examples"/>
          <p:cNvSpPr txBox="1">
            <a:spLocks noGrp="1"/>
          </p:cNvSpPr>
          <p:nvPr>
            <p:ph type="ctrTitle"/>
          </p:nvPr>
        </p:nvSpPr>
        <p:spPr>
          <a:xfrm>
            <a:off x="2387600" y="1431495"/>
            <a:ext cx="11269762" cy="1206372"/>
          </a:xfrm>
          <a:prstGeom prst="rect">
            <a:avLst/>
          </a:prstGeom>
        </p:spPr>
        <p:txBody>
          <a:bodyPr anchor="t">
            <a:noAutofit/>
          </a:bodyPr>
          <a:lstStyle/>
          <a:p>
            <a:pPr algn="l" defTabSz="457200">
              <a:lnSpc>
                <a:spcPts val="8500"/>
              </a:lnSpc>
              <a:defRPr sz="6400" b="1">
                <a:solidFill>
                  <a:srgbClr val="5C078B"/>
                </a:solidFill>
                <a:latin typeface="Helvetica"/>
                <a:ea typeface="Helvetica"/>
                <a:cs typeface="Helvetica"/>
                <a:sym typeface="Helvetica"/>
              </a:defRPr>
            </a:pPr>
            <a:r>
              <a:t>Examples</a:t>
            </a:r>
            <a:r>
              <a:rPr sz="1200" b="0">
                <a:solidFill>
                  <a:srgbClr val="000000"/>
                </a:solidFill>
                <a:latin typeface="Times Roman"/>
                <a:ea typeface="Times Roman"/>
                <a:cs typeface="Times Roman"/>
                <a:sym typeface="Times Roman"/>
              </a:rPr>
              <a:t> </a:t>
            </a:r>
          </a:p>
        </p:txBody>
      </p:sp>
      <p:sp>
        <p:nvSpPr>
          <p:cNvPr id="280" name="Recurring Programs…"/>
          <p:cNvSpPr txBox="1"/>
          <p:nvPr/>
        </p:nvSpPr>
        <p:spPr>
          <a:xfrm>
            <a:off x="2427973" y="5532907"/>
            <a:ext cx="7933822" cy="3858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110000"/>
              </a:lnSpc>
              <a:buClr>
                <a:srgbClr val="F6C86C"/>
              </a:buClr>
              <a:defRPr sz="2800">
                <a:solidFill>
                  <a:srgbClr val="333E47"/>
                </a:solidFill>
                <a:latin typeface="Helvetica"/>
                <a:ea typeface="Helvetica"/>
                <a:cs typeface="Helvetica"/>
                <a:sym typeface="Helvetica"/>
              </a:defRPr>
            </a:pPr>
            <a:r>
              <a:t>Recurring Programs </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[Program/Brand Name] Terms and Conditions</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[Program description]. Message and data rates may apply. [message frequency]. For help, reply HELP. To opt out, reply STOP. Carriers are not liable for delayed or undelivered messages.</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For our privacy policy, see here: [link to privacy policy]</a:t>
            </a:r>
          </a:p>
        </p:txBody>
      </p:sp>
      <p:sp>
        <p:nvSpPr>
          <p:cNvPr id="281" name="Terms &amp; Conditions"/>
          <p:cNvSpPr txBox="1"/>
          <p:nvPr/>
        </p:nvSpPr>
        <p:spPr>
          <a:xfrm>
            <a:off x="2402728" y="2780246"/>
            <a:ext cx="9370516"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0" algn="l" defTabSz="457200">
              <a:lnSpc>
                <a:spcPts val="5700"/>
              </a:lnSpc>
              <a:defRPr sz="4000" b="0">
                <a:solidFill>
                  <a:srgbClr val="333E47"/>
                </a:solidFill>
                <a:latin typeface="Helvetica"/>
                <a:ea typeface="Helvetica"/>
                <a:cs typeface="Helvetica"/>
                <a:sym typeface="Helvetica"/>
              </a:defRPr>
            </a:pPr>
            <a:r>
              <a:t>Terms &amp; Conditions</a:t>
            </a:r>
          </a:p>
        </p:txBody>
      </p:sp>
      <p:sp>
        <p:nvSpPr>
          <p:cNvPr id="282" name="One-time Programs…"/>
          <p:cNvSpPr txBox="1"/>
          <p:nvPr/>
        </p:nvSpPr>
        <p:spPr>
          <a:xfrm>
            <a:off x="13493805" y="5532907"/>
            <a:ext cx="7933822" cy="33832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110000"/>
              </a:lnSpc>
              <a:buClr>
                <a:srgbClr val="F6C86C"/>
              </a:buClr>
              <a:defRPr sz="2800">
                <a:solidFill>
                  <a:srgbClr val="333E47"/>
                </a:solidFill>
                <a:latin typeface="Helvetica"/>
                <a:ea typeface="Helvetica"/>
                <a:cs typeface="Helvetica"/>
                <a:sym typeface="Helvetica"/>
              </a:defRPr>
            </a:pPr>
            <a:r>
              <a:t>One-time Programs </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[Program/Brand Name] Terms and Conditions</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[Program description]. Message and data rates may apply. For help, reply HELP. Carriers are not liable for delayed or undelivered messages.</a:t>
            </a:r>
          </a:p>
          <a:p>
            <a:pPr marL="228600" indent="-228600" algn="l" defTabSz="457200">
              <a:lnSpc>
                <a:spcPct val="110000"/>
              </a:lnSpc>
              <a:buClr>
                <a:srgbClr val="F6C86C"/>
              </a:buClr>
              <a:buSzPct val="100000"/>
              <a:buChar char="•"/>
              <a:defRPr sz="2800" b="0">
                <a:solidFill>
                  <a:srgbClr val="333E47"/>
                </a:solidFill>
                <a:latin typeface="Helvetica"/>
                <a:ea typeface="Helvetica"/>
                <a:cs typeface="Helvetica"/>
                <a:sym typeface="Helvetica"/>
              </a:defRPr>
            </a:pPr>
            <a:r>
              <a:t>For our privacy policy, see here: [link to privacy policy]</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0AF8DD2E3E5E84B982A62F57D56D252" ma:contentTypeVersion="8" ma:contentTypeDescription="Create a new document." ma:contentTypeScope="" ma:versionID="061327ed8df2541c041be31ecb02d658">
  <xsd:schema xmlns:xsd="http://www.w3.org/2001/XMLSchema" xmlns:xs="http://www.w3.org/2001/XMLSchema" xmlns:p="http://schemas.microsoft.com/office/2006/metadata/properties" xmlns:ns2="197de2ae-251f-4b17-8ada-06907fa6bcf4" xmlns:ns3="8f263354-5b24-4c56-bc80-d964dacfe1e0" targetNamespace="http://schemas.microsoft.com/office/2006/metadata/properties" ma:root="true" ma:fieldsID="3c7ca55a0bc8ebbe45033b90519e4daf" ns2:_="" ns3:_="">
    <xsd:import namespace="197de2ae-251f-4b17-8ada-06907fa6bcf4"/>
    <xsd:import namespace="8f263354-5b24-4c56-bc80-d964dacfe1e0"/>
    <xsd:element name="properties">
      <xsd:complexType>
        <xsd:sequence>
          <xsd:element name="documentManagement">
            <xsd:complexType>
              <xsd:all>
                <xsd:element ref="ns2:MediaServiceMetadata" minOccurs="0"/>
                <xsd:element ref="ns2:MediaServiceFastMetadata" minOccurs="0"/>
                <xsd:element ref="ns2:Productline" minOccurs="0"/>
                <xsd:element ref="ns2:MediaServiceDateTake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7de2ae-251f-4b17-8ada-06907fa6bc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Productline" ma:index="10" nillable="true" ma:displayName="Product line" ma:format="Dropdown" ma:internalName="Productline">
      <xsd:simpleType>
        <xsd:restriction base="dms:Choice">
          <xsd:enumeration value="SMS &amp; MMS"/>
          <xsd:enumeration value="RTC"/>
          <xsd:enumeration value="Rich messaging"/>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263354-5b24-4c56-bc80-d964dacfe1e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roductline xmlns="197de2ae-251f-4b17-8ada-06907fa6bcf4" xsi:nil="true"/>
  </documentManagement>
</p:properties>
</file>

<file path=customXml/itemProps1.xml><?xml version="1.0" encoding="utf-8"?>
<ds:datastoreItem xmlns:ds="http://schemas.openxmlformats.org/officeDocument/2006/customXml" ds:itemID="{0186EC72-82F4-4597-9D18-3BB8B2DDDF63}"/>
</file>

<file path=customXml/itemProps2.xml><?xml version="1.0" encoding="utf-8"?>
<ds:datastoreItem xmlns:ds="http://schemas.openxmlformats.org/officeDocument/2006/customXml" ds:itemID="{8A97431F-D05B-44DE-A5B9-4CBFE4EB0A2A}">
  <ds:schemaRefs>
    <ds:schemaRef ds:uri="http://schemas.microsoft.com/sharepoint/v3/contenttype/forms"/>
  </ds:schemaRefs>
</ds:datastoreItem>
</file>

<file path=customXml/itemProps3.xml><?xml version="1.0" encoding="utf-8"?>
<ds:datastoreItem xmlns:ds="http://schemas.openxmlformats.org/officeDocument/2006/customXml" ds:itemID="{B6D1451E-FCC3-409D-80FB-06B4C8E68835}">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White</vt:lpstr>
      <vt:lpstr>PowerPoint Presentation</vt:lpstr>
      <vt:lpstr>PowerPoint Presentation</vt:lpstr>
      <vt:lpstr>Activation</vt:lpstr>
      <vt:lpstr>PowerPoint Presentation</vt:lpstr>
      <vt:lpstr>PowerPoint Presentation</vt:lpstr>
      <vt:lpstr>Message Flow</vt:lpstr>
      <vt:lpstr>PowerPoint Presentation</vt:lpstr>
      <vt:lpstr>Examples </vt:lpstr>
      <vt:lpstr>Examples </vt:lpstr>
      <vt:lpstr>Examples </vt:lpstr>
      <vt:lpstr>Certification Testing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95</cp:revision>
  <dcterms:modified xsi:type="dcterms:W3CDTF">2020-08-13T14:48:49Z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0x01010030AF8DD2E3E5E84B982A62F57D56D252</vt:lpwstr>
  </property>
</Properties>
</file>